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5" r:id="rId3"/>
  </p:sldMasterIdLst>
  <p:notesMasterIdLst>
    <p:notesMasterId r:id="rId55"/>
  </p:notesMasterIdLst>
  <p:sldIdLst>
    <p:sldId id="256" r:id="rId4"/>
    <p:sldId id="258" r:id="rId5"/>
    <p:sldId id="343" r:id="rId6"/>
    <p:sldId id="344" r:id="rId7"/>
    <p:sldId id="342" r:id="rId8"/>
    <p:sldId id="345" r:id="rId9"/>
    <p:sldId id="317" r:id="rId10"/>
    <p:sldId id="288" r:id="rId11"/>
    <p:sldId id="346" r:id="rId12"/>
    <p:sldId id="349" r:id="rId13"/>
    <p:sldId id="354" r:id="rId14"/>
    <p:sldId id="350" r:id="rId15"/>
    <p:sldId id="352" r:id="rId16"/>
    <p:sldId id="355" r:id="rId17"/>
    <p:sldId id="347" r:id="rId18"/>
    <p:sldId id="330" r:id="rId19"/>
    <p:sldId id="356" r:id="rId20"/>
    <p:sldId id="348" r:id="rId21"/>
    <p:sldId id="358" r:id="rId22"/>
    <p:sldId id="359" r:id="rId23"/>
    <p:sldId id="361" r:id="rId24"/>
    <p:sldId id="357" r:id="rId25"/>
    <p:sldId id="363" r:id="rId26"/>
    <p:sldId id="364" r:id="rId27"/>
    <p:sldId id="362" r:id="rId28"/>
    <p:sldId id="365" r:id="rId29"/>
    <p:sldId id="367" r:id="rId30"/>
    <p:sldId id="368" r:id="rId31"/>
    <p:sldId id="372" r:id="rId32"/>
    <p:sldId id="373" r:id="rId33"/>
    <p:sldId id="371" r:id="rId34"/>
    <p:sldId id="369" r:id="rId35"/>
    <p:sldId id="370" r:id="rId36"/>
    <p:sldId id="374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5" r:id="rId45"/>
    <p:sldId id="392" r:id="rId46"/>
    <p:sldId id="383" r:id="rId47"/>
    <p:sldId id="386" r:id="rId48"/>
    <p:sldId id="387" r:id="rId49"/>
    <p:sldId id="388" r:id="rId50"/>
    <p:sldId id="384" r:id="rId51"/>
    <p:sldId id="389" r:id="rId52"/>
    <p:sldId id="391" r:id="rId53"/>
    <p:sldId id="390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256"/>
            <p14:sldId id="258"/>
            <p14:sldId id="343"/>
            <p14:sldId id="344"/>
            <p14:sldId id="342"/>
            <p14:sldId id="345"/>
            <p14:sldId id="317"/>
            <p14:sldId id="288"/>
            <p14:sldId id="346"/>
            <p14:sldId id="349"/>
            <p14:sldId id="354"/>
            <p14:sldId id="350"/>
            <p14:sldId id="352"/>
            <p14:sldId id="355"/>
            <p14:sldId id="347"/>
            <p14:sldId id="330"/>
            <p14:sldId id="356"/>
            <p14:sldId id="348"/>
            <p14:sldId id="358"/>
            <p14:sldId id="359"/>
            <p14:sldId id="361"/>
            <p14:sldId id="357"/>
            <p14:sldId id="363"/>
            <p14:sldId id="364"/>
            <p14:sldId id="362"/>
            <p14:sldId id="365"/>
            <p14:sldId id="367"/>
            <p14:sldId id="368"/>
            <p14:sldId id="372"/>
            <p14:sldId id="373"/>
            <p14:sldId id="371"/>
            <p14:sldId id="369"/>
            <p14:sldId id="370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5"/>
            <p14:sldId id="392"/>
            <p14:sldId id="383"/>
            <p14:sldId id="386"/>
            <p14:sldId id="387"/>
            <p14:sldId id="388"/>
            <p14:sldId id="384"/>
            <p14:sldId id="389"/>
            <p14:sldId id="391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5472" autoAdjust="0"/>
  </p:normalViewPr>
  <p:slideViewPr>
    <p:cSldViewPr snapToGrid="0">
      <p:cViewPr varScale="1">
        <p:scale>
          <a:sx n="88" d="100"/>
          <a:sy n="88" d="100"/>
        </p:scale>
        <p:origin x="219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C55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Sheet1!$A$1:$A$10</c:f>
              <c:strCache>
                <c:ptCount val="10"/>
                <c:pt idx="0">
                  <c:v>C#</c:v>
                </c:pt>
                <c:pt idx="1">
                  <c:v>VB</c:v>
                </c:pt>
                <c:pt idx="2">
                  <c:v>Python</c:v>
                </c:pt>
                <c:pt idx="3">
                  <c:v>JavaScript</c:v>
                </c:pt>
                <c:pt idx="4">
                  <c:v>C++</c:v>
                </c:pt>
                <c:pt idx="5">
                  <c:v>Java</c:v>
                </c:pt>
                <c:pt idx="6">
                  <c:v>PHP</c:v>
                </c:pt>
                <c:pt idx="7">
                  <c:v>Ruby</c:v>
                </c:pt>
                <c:pt idx="8">
                  <c:v>C</c:v>
                </c:pt>
                <c:pt idx="9">
                  <c:v>Asm</c:v>
                </c:pt>
              </c:strCache>
            </c:strRef>
          </c:cat>
          <c:val>
            <c:numRef>
              <c:f>Sheet1!$B$1:$B$10</c:f>
              <c:numCache>
                <c:formatCode>General</c:formatCode>
                <c:ptCount val="10"/>
                <c:pt idx="0">
                  <c:v>4.71</c:v>
                </c:pt>
                <c:pt idx="1">
                  <c:v>2.58</c:v>
                </c:pt>
                <c:pt idx="2">
                  <c:v>3.85</c:v>
                </c:pt>
                <c:pt idx="3">
                  <c:v>2.57</c:v>
                </c:pt>
                <c:pt idx="4">
                  <c:v>6.91</c:v>
                </c:pt>
                <c:pt idx="5">
                  <c:v>21.5</c:v>
                </c:pt>
                <c:pt idx="6">
                  <c:v>2.71</c:v>
                </c:pt>
                <c:pt idx="7">
                  <c:v>2.0499999999999998</c:v>
                </c:pt>
                <c:pt idx="8">
                  <c:v>16</c:v>
                </c:pt>
                <c:pt idx="9">
                  <c:v>2.1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C55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Sheet1!$A$12:$A$21</c:f>
              <c:strCache>
                <c:ptCount val="10"/>
                <c:pt idx="0">
                  <c:v>C#</c:v>
                </c:pt>
                <c:pt idx="1">
                  <c:v>Python</c:v>
                </c:pt>
                <c:pt idx="2">
                  <c:v>JavaScript</c:v>
                </c:pt>
                <c:pt idx="3">
                  <c:v>C++</c:v>
                </c:pt>
                <c:pt idx="4">
                  <c:v>Java</c:v>
                </c:pt>
                <c:pt idx="5">
                  <c:v>PHP</c:v>
                </c:pt>
                <c:pt idx="6">
                  <c:v>Objective-C</c:v>
                </c:pt>
                <c:pt idx="7">
                  <c:v>Swift</c:v>
                </c:pt>
                <c:pt idx="8">
                  <c:v>R</c:v>
                </c:pt>
                <c:pt idx="9">
                  <c:v>C</c:v>
                </c:pt>
              </c:strCache>
            </c:strRef>
          </c:cat>
          <c:val>
            <c:numRef>
              <c:f>Sheet1!$B$12:$B$21</c:f>
              <c:numCache>
                <c:formatCode>General</c:formatCode>
                <c:ptCount val="10"/>
                <c:pt idx="0">
                  <c:v>8.9</c:v>
                </c:pt>
                <c:pt idx="1">
                  <c:v>11.8</c:v>
                </c:pt>
                <c:pt idx="2">
                  <c:v>7.3</c:v>
                </c:pt>
                <c:pt idx="3">
                  <c:v>7.6</c:v>
                </c:pt>
                <c:pt idx="4">
                  <c:v>24.4</c:v>
                </c:pt>
                <c:pt idx="5">
                  <c:v>10.7</c:v>
                </c:pt>
                <c:pt idx="6">
                  <c:v>5.0999999999999996</c:v>
                </c:pt>
                <c:pt idx="7">
                  <c:v>2.9</c:v>
                </c:pt>
                <c:pt idx="8">
                  <c:v>2.9</c:v>
                </c:pt>
                <c:pt idx="9">
                  <c:v>7.6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35E44B-2085-4815-ACED-9F710C32248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33AD56-8657-4FD0-A4F1-8AED9F4BD5CA}">
      <dgm:prSet phldrT="[Text]"/>
      <dgm:spPr/>
      <dgm:t>
        <a:bodyPr/>
        <a:lstStyle/>
        <a:p>
          <a:r>
            <a:rPr lang="en-US" dirty="0" smtClean="0"/>
            <a:t>Async/Await</a:t>
          </a:r>
          <a:endParaRPr lang="en-US" dirty="0"/>
        </a:p>
      </dgm:t>
    </dgm:pt>
    <dgm:pt modelId="{859653EE-B46D-4AA4-9F43-A85F23B05B4A}" type="parTrans" cxnId="{7677EC99-9512-4DE7-A83A-1FD709B8F799}">
      <dgm:prSet/>
      <dgm:spPr/>
      <dgm:t>
        <a:bodyPr/>
        <a:lstStyle/>
        <a:p>
          <a:endParaRPr lang="en-US"/>
        </a:p>
      </dgm:t>
    </dgm:pt>
    <dgm:pt modelId="{C9901F90-B8D9-4FBD-B947-960EEB486D7B}" type="sibTrans" cxnId="{7677EC99-9512-4DE7-A83A-1FD709B8F799}">
      <dgm:prSet/>
      <dgm:spPr/>
      <dgm:t>
        <a:bodyPr/>
        <a:lstStyle/>
        <a:p>
          <a:endParaRPr lang="en-US"/>
        </a:p>
      </dgm:t>
    </dgm:pt>
    <dgm:pt modelId="{8C7C9027-2A3C-4AAA-982C-CCD292C6C0D3}">
      <dgm:prSet phldrT="[Text]"/>
      <dgm:spPr/>
      <dgm:t>
        <a:bodyPr/>
        <a:lstStyle/>
        <a:p>
          <a:r>
            <a:rPr lang="en-US" dirty="0" smtClean="0"/>
            <a:t>Futures / Continuations</a:t>
          </a:r>
          <a:endParaRPr lang="en-US" dirty="0"/>
        </a:p>
      </dgm:t>
    </dgm:pt>
    <dgm:pt modelId="{538E8977-616A-4A66-9876-5B615FDFCD11}" type="parTrans" cxnId="{8C310020-4B21-4AB2-94F2-BF0A61FC263B}">
      <dgm:prSet/>
      <dgm:spPr/>
      <dgm:t>
        <a:bodyPr/>
        <a:lstStyle/>
        <a:p>
          <a:endParaRPr lang="en-US"/>
        </a:p>
      </dgm:t>
    </dgm:pt>
    <dgm:pt modelId="{D2AF4D2F-9B4F-44CA-8DA6-A234EE16BDB3}" type="sibTrans" cxnId="{8C310020-4B21-4AB2-94F2-BF0A61FC263B}">
      <dgm:prSet/>
      <dgm:spPr/>
      <dgm:t>
        <a:bodyPr/>
        <a:lstStyle/>
        <a:p>
          <a:endParaRPr lang="en-US"/>
        </a:p>
      </dgm:t>
    </dgm:pt>
    <dgm:pt modelId="{9E90057A-55C1-4D06-AA77-08E378F8D2AC}">
      <dgm:prSet phldrT="[Text]"/>
      <dgm:spPr/>
      <dgm:t>
        <a:bodyPr/>
        <a:lstStyle/>
        <a:p>
          <a:r>
            <a:rPr lang="en-US" dirty="0" smtClean="0"/>
            <a:t>Callbacks</a:t>
          </a:r>
          <a:endParaRPr lang="en-US" dirty="0"/>
        </a:p>
      </dgm:t>
    </dgm:pt>
    <dgm:pt modelId="{05BEE852-30DF-447B-B207-0DDE30EEC7A7}" type="parTrans" cxnId="{02AE46CA-7394-48E5-888F-4E191138FA56}">
      <dgm:prSet/>
      <dgm:spPr/>
      <dgm:t>
        <a:bodyPr/>
        <a:lstStyle/>
        <a:p>
          <a:endParaRPr lang="en-US"/>
        </a:p>
      </dgm:t>
    </dgm:pt>
    <dgm:pt modelId="{BABE9E60-1F31-4EF3-A853-D0DCBA8A6101}" type="sibTrans" cxnId="{02AE46CA-7394-48E5-888F-4E191138FA56}">
      <dgm:prSet/>
      <dgm:spPr/>
      <dgm:t>
        <a:bodyPr/>
        <a:lstStyle/>
        <a:p>
          <a:endParaRPr lang="en-US"/>
        </a:p>
      </dgm:t>
    </dgm:pt>
    <dgm:pt modelId="{61C462EE-869D-46BC-911A-4FE55C05D12D}">
      <dgm:prSet phldrT="[Text]"/>
      <dgm:spPr/>
      <dgm:t>
        <a:bodyPr/>
        <a:lstStyle/>
        <a:p>
          <a:r>
            <a:rPr lang="en-US" dirty="0" smtClean="0"/>
            <a:t>Events</a:t>
          </a:r>
          <a:endParaRPr lang="en-US" dirty="0"/>
        </a:p>
      </dgm:t>
    </dgm:pt>
    <dgm:pt modelId="{E82A8FDB-7EFC-48FB-B178-459B35A01549}" type="parTrans" cxnId="{734DEA5D-7D52-4900-9E29-77E270414CD7}">
      <dgm:prSet/>
      <dgm:spPr/>
      <dgm:t>
        <a:bodyPr/>
        <a:lstStyle/>
        <a:p>
          <a:endParaRPr lang="en-US"/>
        </a:p>
      </dgm:t>
    </dgm:pt>
    <dgm:pt modelId="{8111D13D-9D35-4656-AFA2-0128A65A1274}" type="sibTrans" cxnId="{734DEA5D-7D52-4900-9E29-77E270414CD7}">
      <dgm:prSet/>
      <dgm:spPr/>
      <dgm:t>
        <a:bodyPr/>
        <a:lstStyle/>
        <a:p>
          <a:endParaRPr lang="en-US"/>
        </a:p>
      </dgm:t>
    </dgm:pt>
    <dgm:pt modelId="{4F51C4B3-9D78-41B0-A604-53037BDDCAAC}" type="pres">
      <dgm:prSet presAssocID="{DE35E44B-2085-4815-ACED-9F710C32248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E264A5C-ED96-419D-B6D1-AE14B785896D}" type="pres">
      <dgm:prSet presAssocID="{9933AD56-8657-4FD0-A4F1-8AED9F4BD5CA}" presName="vertOne" presStyleCnt="0"/>
      <dgm:spPr/>
    </dgm:pt>
    <dgm:pt modelId="{EC119195-F8FA-4F61-B7AF-7CD55BDEF155}" type="pres">
      <dgm:prSet presAssocID="{9933AD56-8657-4FD0-A4F1-8AED9F4BD5C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05D23D-2E9C-4B13-8729-38FDABFF522B}" type="pres">
      <dgm:prSet presAssocID="{9933AD56-8657-4FD0-A4F1-8AED9F4BD5CA}" presName="parTransOne" presStyleCnt="0"/>
      <dgm:spPr/>
    </dgm:pt>
    <dgm:pt modelId="{45354EE7-FE54-4786-A88A-1738057F4161}" type="pres">
      <dgm:prSet presAssocID="{9933AD56-8657-4FD0-A4F1-8AED9F4BD5CA}" presName="horzOne" presStyleCnt="0"/>
      <dgm:spPr/>
    </dgm:pt>
    <dgm:pt modelId="{CB794869-D2C9-47F5-8CA7-67E73902552B}" type="pres">
      <dgm:prSet presAssocID="{8C7C9027-2A3C-4AAA-982C-CCD292C6C0D3}" presName="vertTwo" presStyleCnt="0"/>
      <dgm:spPr/>
    </dgm:pt>
    <dgm:pt modelId="{068A7CC4-CD73-4E3B-8CDB-3FAA78A88B88}" type="pres">
      <dgm:prSet presAssocID="{8C7C9027-2A3C-4AAA-982C-CCD292C6C0D3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6EB724-057B-494C-949E-522A5016B942}" type="pres">
      <dgm:prSet presAssocID="{8C7C9027-2A3C-4AAA-982C-CCD292C6C0D3}" presName="parTransTwo" presStyleCnt="0"/>
      <dgm:spPr/>
    </dgm:pt>
    <dgm:pt modelId="{8622C9C9-6E24-4282-9650-40E1437D02B0}" type="pres">
      <dgm:prSet presAssocID="{8C7C9027-2A3C-4AAA-982C-CCD292C6C0D3}" presName="horzTwo" presStyleCnt="0"/>
      <dgm:spPr/>
    </dgm:pt>
    <dgm:pt modelId="{8DF91F17-EA69-47B9-9A64-C134A2981464}" type="pres">
      <dgm:prSet presAssocID="{9E90057A-55C1-4D06-AA77-08E378F8D2AC}" presName="vertThree" presStyleCnt="0"/>
      <dgm:spPr/>
    </dgm:pt>
    <dgm:pt modelId="{A8546854-683A-4B7B-BD26-80AA21ADFC0B}" type="pres">
      <dgm:prSet presAssocID="{9E90057A-55C1-4D06-AA77-08E378F8D2AC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EADE8-0098-451A-8C35-7F690DA17CBF}" type="pres">
      <dgm:prSet presAssocID="{9E90057A-55C1-4D06-AA77-08E378F8D2AC}" presName="parTransThree" presStyleCnt="0"/>
      <dgm:spPr/>
    </dgm:pt>
    <dgm:pt modelId="{B82AB256-2EE7-4DF6-9EE6-C46D1F2DB8FE}" type="pres">
      <dgm:prSet presAssocID="{9E90057A-55C1-4D06-AA77-08E378F8D2AC}" presName="horzThree" presStyleCnt="0"/>
      <dgm:spPr/>
    </dgm:pt>
    <dgm:pt modelId="{0E723D99-481B-45C4-828A-2026BDC0EECA}" type="pres">
      <dgm:prSet presAssocID="{61C462EE-869D-46BC-911A-4FE55C05D12D}" presName="vertFour" presStyleCnt="0">
        <dgm:presLayoutVars>
          <dgm:chPref val="3"/>
        </dgm:presLayoutVars>
      </dgm:prSet>
      <dgm:spPr/>
    </dgm:pt>
    <dgm:pt modelId="{F3017117-086E-4055-87A3-506A1707980F}" type="pres">
      <dgm:prSet presAssocID="{61C462EE-869D-46BC-911A-4FE55C05D12D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99438A-0F49-4289-9444-EA63D38CB598}" type="pres">
      <dgm:prSet presAssocID="{61C462EE-869D-46BC-911A-4FE55C05D12D}" presName="horzFour" presStyleCnt="0"/>
      <dgm:spPr/>
    </dgm:pt>
  </dgm:ptLst>
  <dgm:cxnLst>
    <dgm:cxn modelId="{8F1CC0A9-0E24-4F4F-8A95-314E39BD097E}" type="presOf" srcId="{DE35E44B-2085-4815-ACED-9F710C32248B}" destId="{4F51C4B3-9D78-41B0-A604-53037BDDCAAC}" srcOrd="0" destOrd="0" presId="urn:microsoft.com/office/officeart/2005/8/layout/hierarchy4"/>
    <dgm:cxn modelId="{734DEA5D-7D52-4900-9E29-77E270414CD7}" srcId="{9E90057A-55C1-4D06-AA77-08E378F8D2AC}" destId="{61C462EE-869D-46BC-911A-4FE55C05D12D}" srcOrd="0" destOrd="0" parTransId="{E82A8FDB-7EFC-48FB-B178-459B35A01549}" sibTransId="{8111D13D-9D35-4656-AFA2-0128A65A1274}"/>
    <dgm:cxn modelId="{18E73E58-90F3-4C99-9D83-BAE7B6014A3E}" type="presOf" srcId="{9E90057A-55C1-4D06-AA77-08E378F8D2AC}" destId="{A8546854-683A-4B7B-BD26-80AA21ADFC0B}" srcOrd="0" destOrd="0" presId="urn:microsoft.com/office/officeart/2005/8/layout/hierarchy4"/>
    <dgm:cxn modelId="{286F4AA3-E691-417A-8733-49844087E8C4}" type="presOf" srcId="{9933AD56-8657-4FD0-A4F1-8AED9F4BD5CA}" destId="{EC119195-F8FA-4F61-B7AF-7CD55BDEF155}" srcOrd="0" destOrd="0" presId="urn:microsoft.com/office/officeart/2005/8/layout/hierarchy4"/>
    <dgm:cxn modelId="{02AE46CA-7394-48E5-888F-4E191138FA56}" srcId="{8C7C9027-2A3C-4AAA-982C-CCD292C6C0D3}" destId="{9E90057A-55C1-4D06-AA77-08E378F8D2AC}" srcOrd="0" destOrd="0" parTransId="{05BEE852-30DF-447B-B207-0DDE30EEC7A7}" sibTransId="{BABE9E60-1F31-4EF3-A853-D0DCBA8A6101}"/>
    <dgm:cxn modelId="{8C310020-4B21-4AB2-94F2-BF0A61FC263B}" srcId="{9933AD56-8657-4FD0-A4F1-8AED9F4BD5CA}" destId="{8C7C9027-2A3C-4AAA-982C-CCD292C6C0D3}" srcOrd="0" destOrd="0" parTransId="{538E8977-616A-4A66-9876-5B615FDFCD11}" sibTransId="{D2AF4D2F-9B4F-44CA-8DA6-A234EE16BDB3}"/>
    <dgm:cxn modelId="{7677EC99-9512-4DE7-A83A-1FD709B8F799}" srcId="{DE35E44B-2085-4815-ACED-9F710C32248B}" destId="{9933AD56-8657-4FD0-A4F1-8AED9F4BD5CA}" srcOrd="0" destOrd="0" parTransId="{859653EE-B46D-4AA4-9F43-A85F23B05B4A}" sibTransId="{C9901F90-B8D9-4FBD-B947-960EEB486D7B}"/>
    <dgm:cxn modelId="{D7C56F17-BEAA-40EC-BBB6-11720526AC3A}" type="presOf" srcId="{8C7C9027-2A3C-4AAA-982C-CCD292C6C0D3}" destId="{068A7CC4-CD73-4E3B-8CDB-3FAA78A88B88}" srcOrd="0" destOrd="0" presId="urn:microsoft.com/office/officeart/2005/8/layout/hierarchy4"/>
    <dgm:cxn modelId="{D9696054-F172-4C85-AAEE-477C35970BC5}" type="presOf" srcId="{61C462EE-869D-46BC-911A-4FE55C05D12D}" destId="{F3017117-086E-4055-87A3-506A1707980F}" srcOrd="0" destOrd="0" presId="urn:microsoft.com/office/officeart/2005/8/layout/hierarchy4"/>
    <dgm:cxn modelId="{CFB78D5D-587E-4587-9863-D92E1BA4AF47}" type="presParOf" srcId="{4F51C4B3-9D78-41B0-A604-53037BDDCAAC}" destId="{9E264A5C-ED96-419D-B6D1-AE14B785896D}" srcOrd="0" destOrd="0" presId="urn:microsoft.com/office/officeart/2005/8/layout/hierarchy4"/>
    <dgm:cxn modelId="{8519C0D7-16A9-4A77-9574-FCB1BA75F0E0}" type="presParOf" srcId="{9E264A5C-ED96-419D-B6D1-AE14B785896D}" destId="{EC119195-F8FA-4F61-B7AF-7CD55BDEF155}" srcOrd="0" destOrd="0" presId="urn:microsoft.com/office/officeart/2005/8/layout/hierarchy4"/>
    <dgm:cxn modelId="{7949C9FE-E4EA-4C74-9C46-4EF5B9523801}" type="presParOf" srcId="{9E264A5C-ED96-419D-B6D1-AE14B785896D}" destId="{BD05D23D-2E9C-4B13-8729-38FDABFF522B}" srcOrd="1" destOrd="0" presId="urn:microsoft.com/office/officeart/2005/8/layout/hierarchy4"/>
    <dgm:cxn modelId="{15978A7B-561F-4593-B904-9834940865AE}" type="presParOf" srcId="{9E264A5C-ED96-419D-B6D1-AE14B785896D}" destId="{45354EE7-FE54-4786-A88A-1738057F4161}" srcOrd="2" destOrd="0" presId="urn:microsoft.com/office/officeart/2005/8/layout/hierarchy4"/>
    <dgm:cxn modelId="{CA6EF33D-EB8B-4D4E-A1C9-1A48097B2C2D}" type="presParOf" srcId="{45354EE7-FE54-4786-A88A-1738057F4161}" destId="{CB794869-D2C9-47F5-8CA7-67E73902552B}" srcOrd="0" destOrd="0" presId="urn:microsoft.com/office/officeart/2005/8/layout/hierarchy4"/>
    <dgm:cxn modelId="{16B3D9DC-41AC-4A0A-BBE3-79AA39296055}" type="presParOf" srcId="{CB794869-D2C9-47F5-8CA7-67E73902552B}" destId="{068A7CC4-CD73-4E3B-8CDB-3FAA78A88B88}" srcOrd="0" destOrd="0" presId="urn:microsoft.com/office/officeart/2005/8/layout/hierarchy4"/>
    <dgm:cxn modelId="{26336ED2-9D00-47BF-A1EE-14593DD2C497}" type="presParOf" srcId="{CB794869-D2C9-47F5-8CA7-67E73902552B}" destId="{B86EB724-057B-494C-949E-522A5016B942}" srcOrd="1" destOrd="0" presId="urn:microsoft.com/office/officeart/2005/8/layout/hierarchy4"/>
    <dgm:cxn modelId="{DF1D62BE-2C35-44AA-958F-6B32014B9E9E}" type="presParOf" srcId="{CB794869-D2C9-47F5-8CA7-67E73902552B}" destId="{8622C9C9-6E24-4282-9650-40E1437D02B0}" srcOrd="2" destOrd="0" presId="urn:microsoft.com/office/officeart/2005/8/layout/hierarchy4"/>
    <dgm:cxn modelId="{5ED67D52-78A4-40CE-A2E6-637E59FAEC2B}" type="presParOf" srcId="{8622C9C9-6E24-4282-9650-40E1437D02B0}" destId="{8DF91F17-EA69-47B9-9A64-C134A2981464}" srcOrd="0" destOrd="0" presId="urn:microsoft.com/office/officeart/2005/8/layout/hierarchy4"/>
    <dgm:cxn modelId="{3242F638-9AB4-4025-B4A0-CC7137AC4C60}" type="presParOf" srcId="{8DF91F17-EA69-47B9-9A64-C134A2981464}" destId="{A8546854-683A-4B7B-BD26-80AA21ADFC0B}" srcOrd="0" destOrd="0" presId="urn:microsoft.com/office/officeart/2005/8/layout/hierarchy4"/>
    <dgm:cxn modelId="{441C011C-02D7-437A-A233-A9F076A6C7B7}" type="presParOf" srcId="{8DF91F17-EA69-47B9-9A64-C134A2981464}" destId="{913EADE8-0098-451A-8C35-7F690DA17CBF}" srcOrd="1" destOrd="0" presId="urn:microsoft.com/office/officeart/2005/8/layout/hierarchy4"/>
    <dgm:cxn modelId="{BBD83DCC-20DB-4461-ABCF-D44108AD3E0D}" type="presParOf" srcId="{8DF91F17-EA69-47B9-9A64-C134A2981464}" destId="{B82AB256-2EE7-4DF6-9EE6-C46D1F2DB8FE}" srcOrd="2" destOrd="0" presId="urn:microsoft.com/office/officeart/2005/8/layout/hierarchy4"/>
    <dgm:cxn modelId="{B30B6748-405D-4684-833A-331F22069D98}" type="presParOf" srcId="{B82AB256-2EE7-4DF6-9EE6-C46D1F2DB8FE}" destId="{0E723D99-481B-45C4-828A-2026BDC0EECA}" srcOrd="0" destOrd="0" presId="urn:microsoft.com/office/officeart/2005/8/layout/hierarchy4"/>
    <dgm:cxn modelId="{5AB812F0-2B5C-4E46-90C3-8781BFDBA03A}" type="presParOf" srcId="{0E723D99-481B-45C4-828A-2026BDC0EECA}" destId="{F3017117-086E-4055-87A3-506A1707980F}" srcOrd="0" destOrd="0" presId="urn:microsoft.com/office/officeart/2005/8/layout/hierarchy4"/>
    <dgm:cxn modelId="{DB8971B9-4814-462B-B665-EB48EFA49A78}" type="presParOf" srcId="{0E723D99-481B-45C4-828A-2026BDC0EECA}" destId="{1F99438A-0F49-4289-9444-EA63D38CB59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19195-F8FA-4F61-B7AF-7CD55BDEF155}">
      <dsp:nvSpPr>
        <dsp:cNvPr id="0" name=""/>
        <dsp:cNvSpPr/>
      </dsp:nvSpPr>
      <dsp:spPr>
        <a:xfrm>
          <a:off x="4267" y="817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Async/Await</a:t>
          </a:r>
          <a:endParaRPr lang="en-US" sz="3600" kern="1200" dirty="0"/>
        </a:p>
      </dsp:txBody>
      <dsp:txXfrm>
        <a:off x="29834" y="26384"/>
        <a:ext cx="8680471" cy="821787"/>
      </dsp:txXfrm>
    </dsp:sp>
    <dsp:sp modelId="{068A7CC4-CD73-4E3B-8CDB-3FAA78A88B88}">
      <dsp:nvSpPr>
        <dsp:cNvPr id="0" name=""/>
        <dsp:cNvSpPr/>
      </dsp:nvSpPr>
      <dsp:spPr>
        <a:xfrm>
          <a:off x="4267" y="985346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Futures / Continuations</a:t>
          </a:r>
          <a:endParaRPr lang="en-US" sz="3600" kern="1200" dirty="0"/>
        </a:p>
      </dsp:txBody>
      <dsp:txXfrm>
        <a:off x="29834" y="1010913"/>
        <a:ext cx="8680471" cy="821787"/>
      </dsp:txXfrm>
    </dsp:sp>
    <dsp:sp modelId="{A8546854-683A-4B7B-BD26-80AA21ADFC0B}">
      <dsp:nvSpPr>
        <dsp:cNvPr id="0" name=""/>
        <dsp:cNvSpPr/>
      </dsp:nvSpPr>
      <dsp:spPr>
        <a:xfrm>
          <a:off x="4267" y="1969875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Callbacks</a:t>
          </a:r>
          <a:endParaRPr lang="en-US" sz="3600" kern="1200" dirty="0"/>
        </a:p>
      </dsp:txBody>
      <dsp:txXfrm>
        <a:off x="29834" y="1995442"/>
        <a:ext cx="8680471" cy="821787"/>
      </dsp:txXfrm>
    </dsp:sp>
    <dsp:sp modelId="{F3017117-086E-4055-87A3-506A1707980F}">
      <dsp:nvSpPr>
        <dsp:cNvPr id="0" name=""/>
        <dsp:cNvSpPr/>
      </dsp:nvSpPr>
      <dsp:spPr>
        <a:xfrm>
          <a:off x="4267" y="2954404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Events</a:t>
          </a:r>
          <a:endParaRPr lang="en-US" sz="3600" kern="1200" dirty="0"/>
        </a:p>
      </dsp:txBody>
      <dsp:txXfrm>
        <a:off x="29834" y="2979971"/>
        <a:ext cx="8680471" cy="82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1/7/2016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 welcome!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Before continuing, I’d like to cover a bit of terminology that will help in understanding async and await as </a:t>
            </a:r>
            <a:r>
              <a:rPr lang="en-US" i="1" baseline="0" dirty="0" smtClean="0"/>
              <a:t>language features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Async = async/await keywords. (like the slides in the previous section re languages adopting async/await keywords).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Asynchrony = any kind of asynchronous programming. (like the slides in this section).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52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a lot of terminology out there.</a:t>
            </a:r>
          </a:p>
          <a:p>
            <a:r>
              <a:rPr lang="en-US" dirty="0" smtClean="0"/>
              <a:t>Most </a:t>
            </a:r>
            <a:r>
              <a:rPr lang="en-US" dirty="0" err="1" smtClean="0"/>
              <a:t>devs</a:t>
            </a:r>
            <a:r>
              <a:rPr lang="en-US" dirty="0" smtClean="0"/>
              <a:t> are only familiar with some of it (the first few).</a:t>
            </a:r>
          </a:p>
          <a:p>
            <a:r>
              <a:rPr lang="en-US" dirty="0" smtClean="0"/>
              <a:t>And that’s OK!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3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</a:t>
            </a:r>
            <a:r>
              <a:rPr lang="en-US" baseline="0" dirty="0" smtClean="0"/>
              <a:t> is mostly about terminology, and there’s no definite standard or consensus yet.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 prefer to use the term “concurrency” for multiple things happening </a:t>
            </a:r>
            <a:r>
              <a:rPr lang="en-US" i="1" dirty="0" smtClean="0"/>
              <a:t>at the same time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UI example, server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Multithreading</a:t>
            </a:r>
            <a:r>
              <a:rPr lang="en-US" baseline="0" dirty="0" smtClean="0"/>
              <a:t> is </a:t>
            </a:r>
            <a:r>
              <a:rPr lang="en-US" i="1" baseline="0" dirty="0" smtClean="0"/>
              <a:t>one way</a:t>
            </a:r>
            <a:r>
              <a:rPr lang="en-US" baseline="0" dirty="0" smtClean="0"/>
              <a:t> to get concurrency.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“Parallelism” is parallel</a:t>
            </a:r>
            <a:r>
              <a:rPr lang="en-US" baseline="0" dirty="0" smtClean="0"/>
              <a:t> processing, one type of multithreading.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Asynchrony is a</a:t>
            </a:r>
            <a:r>
              <a:rPr lang="en-US" baseline="0" dirty="0" smtClean="0"/>
              <a:t> way to get concurrency </a:t>
            </a:r>
            <a:r>
              <a:rPr lang="en-US" i="1" baseline="0" dirty="0" smtClean="0"/>
              <a:t>without</a:t>
            </a:r>
            <a:r>
              <a:rPr lang="en-US" baseline="0" dirty="0" smtClean="0"/>
              <a:t> multithreading.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6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28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Android tablet at </a:t>
            </a:r>
            <a:r>
              <a:rPr lang="en-US" dirty="0" err="1" smtClean="0"/>
              <a:t>MVPConf</a:t>
            </a:r>
            <a:r>
              <a:rPr lang="en-US" dirty="0" smtClean="0"/>
              <a:t> right after the new Surface was announced.</a:t>
            </a:r>
          </a:p>
          <a:p>
            <a:endParaRPr lang="en-US" dirty="0" smtClean="0"/>
          </a:p>
          <a:p>
            <a:r>
              <a:rPr lang="en-US" dirty="0" smtClean="0"/>
              <a:t>I’m going to talk about Windows because I know about Windows drivers. I don’t know about Linux drivers.</a:t>
            </a:r>
          </a:p>
          <a:p>
            <a:r>
              <a:rPr lang="en-US" dirty="0" smtClean="0"/>
              <a:t>The last time I used Linux, it looked more like… 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7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Android tablet at </a:t>
            </a:r>
            <a:r>
              <a:rPr lang="en-US" dirty="0" err="1" smtClean="0"/>
              <a:t>MVPConf</a:t>
            </a:r>
            <a:r>
              <a:rPr lang="en-US" dirty="0" smtClean="0"/>
              <a:t> right after the new Surface was announced.</a:t>
            </a:r>
          </a:p>
          <a:p>
            <a:endParaRPr lang="en-US" dirty="0" smtClean="0"/>
          </a:p>
          <a:p>
            <a:r>
              <a:rPr lang="en-US" dirty="0" smtClean="0"/>
              <a:t>I’m going to talk about Windows because I know about Windows drivers. I don’t know about Linux drivers.</a:t>
            </a:r>
          </a:p>
          <a:p>
            <a:r>
              <a:rPr lang="en-US" dirty="0" smtClean="0"/>
              <a:t>The last time I used Linux, it looked more like… 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2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Asynchronous Example:</a:t>
            </a:r>
            <a:r>
              <a:rPr lang="en-US" baseline="0" dirty="0" smtClean="0"/>
              <a:t> write to disk (</a:t>
            </a:r>
            <a:r>
              <a:rPr lang="en-US" baseline="0" dirty="0" err="1" smtClean="0"/>
              <a:t>WriteFileEx</a:t>
            </a:r>
            <a:r>
              <a:rPr lang="en-US" baseline="0" dirty="0" smtClean="0"/>
              <a:t>).</a:t>
            </a:r>
            <a:endParaRPr lang="en-US" dirty="0" smtClean="0"/>
          </a:p>
          <a:p>
            <a:r>
              <a:rPr lang="en-US" dirty="0" smtClean="0"/>
              <a:t>This is the ideal I/O scenario for Win32 I/O that uses the standard IOCP/OVERLAPPED system.</a:t>
            </a:r>
          </a:p>
          <a:p>
            <a:endParaRPr lang="en-US" dirty="0" smtClean="0"/>
          </a:p>
          <a:p>
            <a:r>
              <a:rPr lang="en-US" dirty="0" smtClean="0"/>
              <a:t>OVERLAPPED &amp; IRP are</a:t>
            </a:r>
            <a:r>
              <a:rPr lang="en-US" baseline="0" dirty="0" smtClean="0"/>
              <a:t> just in-memory structures that keep track of the state of the I/O.</a:t>
            </a:r>
            <a:endParaRPr lang="en-US" dirty="0" smtClean="0"/>
          </a:p>
          <a:p>
            <a:r>
              <a:rPr lang="en-US" dirty="0" smtClean="0"/>
              <a:t>(after</a:t>
            </a:r>
            <a:r>
              <a:rPr lang="en-US" baseline="0" dirty="0" smtClean="0"/>
              <a:t> IRP): The driver </a:t>
            </a:r>
            <a:r>
              <a:rPr lang="en-US" i="1" baseline="0" dirty="0" smtClean="0"/>
              <a:t>returns</a:t>
            </a:r>
            <a:r>
              <a:rPr lang="en-US" baseline="0" dirty="0" smtClean="0"/>
              <a:t>. It does </a:t>
            </a:r>
            <a:r>
              <a:rPr lang="en-US" i="1" baseline="0" dirty="0" smtClean="0"/>
              <a:t>not</a:t>
            </a:r>
            <a:r>
              <a:rPr lang="en-US" baseline="0" dirty="0" smtClean="0"/>
              <a:t> block.</a:t>
            </a:r>
          </a:p>
          <a:p>
            <a:r>
              <a:rPr lang="en-US" baseline="0" dirty="0" smtClean="0"/>
              <a:t>At this point, the write is </a:t>
            </a:r>
            <a:r>
              <a:rPr lang="en-US" i="1" baseline="0" dirty="0" smtClean="0"/>
              <a:t>in progress</a:t>
            </a:r>
            <a:r>
              <a:rPr lang="en-US" baseline="0" dirty="0" smtClean="0"/>
              <a:t>, but </a:t>
            </a:r>
            <a:r>
              <a:rPr lang="en-US" b="1" baseline="0" dirty="0" smtClean="0"/>
              <a:t>there is no thread </a:t>
            </a:r>
            <a:r>
              <a:rPr lang="en-US" i="1" baseline="0" dirty="0" smtClean="0"/>
              <a:t>doing</a:t>
            </a:r>
            <a:r>
              <a:rPr lang="en-US" baseline="0" dirty="0" smtClean="0"/>
              <a:t> the write or </a:t>
            </a:r>
            <a:r>
              <a:rPr lang="en-US" i="1" baseline="0" dirty="0" smtClean="0"/>
              <a:t>blocked</a:t>
            </a:r>
            <a:r>
              <a:rPr lang="en-US" baseline="0" dirty="0" smtClean="0"/>
              <a:t> waiting for it to complete.</a:t>
            </a:r>
          </a:p>
          <a:p>
            <a:r>
              <a:rPr lang="en-US" baseline="0" dirty="0" smtClean="0"/>
              <a:t>Our user-mode thread can be used for something else.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IRP</a:t>
            </a:r>
            <a:r>
              <a:rPr lang="en-US" baseline="0" dirty="0" smtClean="0"/>
              <a:t> = I/O Request Packet</a:t>
            </a:r>
          </a:p>
          <a:p>
            <a:r>
              <a:rPr lang="en-US" baseline="0" dirty="0" smtClean="0"/>
              <a:t>ISR = Interrupt Service Request (actually a DPC)</a:t>
            </a:r>
          </a:p>
          <a:p>
            <a:r>
              <a:rPr lang="en-US" baseline="0" dirty="0" smtClean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42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Synchronous Example:</a:t>
            </a:r>
            <a:r>
              <a:rPr lang="en-US" baseline="0" dirty="0" smtClean="0"/>
              <a:t> write to disk (</a:t>
            </a:r>
            <a:r>
              <a:rPr lang="en-US" baseline="0" dirty="0" err="1" smtClean="0"/>
              <a:t>WriteFile</a:t>
            </a:r>
            <a:r>
              <a:rPr lang="en-US" baseline="0" dirty="0" smtClean="0"/>
              <a:t>).</a:t>
            </a:r>
            <a:endParaRPr lang="en-US" dirty="0" smtClean="0"/>
          </a:p>
          <a:p>
            <a:r>
              <a:rPr lang="en-US" dirty="0" smtClean="0"/>
              <a:t>This time, the thread is going to block until</a:t>
            </a:r>
            <a:r>
              <a:rPr lang="en-US" baseline="0" dirty="0" smtClean="0"/>
              <a:t> the write completes.</a:t>
            </a:r>
          </a:p>
          <a:p>
            <a:endParaRPr lang="en-US" dirty="0" smtClean="0"/>
          </a:p>
          <a:p>
            <a:r>
              <a:rPr lang="en-US" dirty="0" smtClean="0"/>
              <a:t>(after</a:t>
            </a:r>
            <a:r>
              <a:rPr lang="en-US" baseline="0" dirty="0" smtClean="0"/>
              <a:t> IRP): The driver </a:t>
            </a:r>
            <a:r>
              <a:rPr lang="en-US" i="1" baseline="0" dirty="0" smtClean="0"/>
              <a:t>returns</a:t>
            </a:r>
            <a:r>
              <a:rPr lang="en-US" baseline="0" dirty="0" smtClean="0"/>
              <a:t>. It does </a:t>
            </a:r>
            <a:r>
              <a:rPr lang="en-US" i="1" baseline="0" dirty="0" smtClean="0"/>
              <a:t>not</a:t>
            </a:r>
            <a:r>
              <a:rPr lang="en-US" baseline="0" dirty="0" smtClean="0"/>
              <a:t> block.</a:t>
            </a:r>
          </a:p>
          <a:p>
            <a:r>
              <a:rPr lang="en-US" baseline="0" dirty="0" smtClean="0"/>
              <a:t>The OS blocks the thread, but it’s not actually </a:t>
            </a:r>
            <a:r>
              <a:rPr lang="en-US" i="1" baseline="0" dirty="0" smtClean="0"/>
              <a:t>doing</a:t>
            </a:r>
            <a:r>
              <a:rPr lang="en-US" baseline="0" dirty="0" smtClean="0"/>
              <a:t> anything. It’s not useful.</a:t>
            </a:r>
          </a:p>
          <a:p>
            <a:r>
              <a:rPr lang="en-US" baseline="0" dirty="0" smtClean="0"/>
              <a:t>Everything below the user mode line is exactly the same as the asynchronous I/O.</a:t>
            </a:r>
          </a:p>
          <a:p>
            <a:r>
              <a:rPr lang="en-US" baseline="0" dirty="0" smtClean="0"/>
              <a:t>** At the OS/driver level, </a:t>
            </a:r>
            <a:r>
              <a:rPr lang="en-US" i="1" baseline="0" dirty="0" smtClean="0"/>
              <a:t>all I/O is asynchronous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IRP</a:t>
            </a:r>
            <a:r>
              <a:rPr lang="en-US" baseline="0" dirty="0" smtClean="0"/>
              <a:t> = I/O Request Packet</a:t>
            </a:r>
          </a:p>
          <a:p>
            <a:r>
              <a:rPr lang="en-US" baseline="0" dirty="0" smtClean="0"/>
              <a:t>ISR = Interrupt Service Request (actually a DPC)</a:t>
            </a:r>
          </a:p>
          <a:p>
            <a:r>
              <a:rPr lang="en-US" baseline="0" dirty="0" smtClean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9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Conceptually,</a:t>
            </a:r>
            <a:r>
              <a:rPr lang="en-US" baseline="0" dirty="0" smtClean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 smtClean="0"/>
              <a:t>But actually, the synchronous API is just a wrapper around the inherently asynchronous I/O.</a:t>
            </a:r>
          </a:p>
          <a:p>
            <a:r>
              <a:rPr lang="en-US" baseline="0" dirty="0" smtClean="0"/>
              <a:t>In reality, </a:t>
            </a:r>
            <a:r>
              <a:rPr lang="en-US" i="1" baseline="0" dirty="0" smtClean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1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Conceptually,</a:t>
            </a:r>
            <a:r>
              <a:rPr lang="en-US" baseline="0" dirty="0" smtClean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 smtClean="0"/>
              <a:t>But actually, the synchronous API is just a wrapper around the inherently asynchronous I/O.</a:t>
            </a:r>
          </a:p>
          <a:p>
            <a:r>
              <a:rPr lang="en-US" baseline="0" dirty="0" smtClean="0"/>
              <a:t>In reality, </a:t>
            </a:r>
            <a:r>
              <a:rPr lang="en-US" i="1" baseline="0" dirty="0" smtClean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from Northern Michigan</a:t>
            </a:r>
            <a:r>
              <a:rPr lang="en-US" baseline="0" dirty="0" smtClean="0"/>
              <a:t> </a:t>
            </a:r>
            <a:r>
              <a:rPr lang="en-US" i="1" baseline="0" dirty="0" smtClean="0"/>
              <a:t>says</a:t>
            </a:r>
            <a:r>
              <a:rPr lang="en-US" baseline="0" dirty="0" smtClean="0"/>
              <a:t> they’re from Northern Michigan, not just “Michigan”.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8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asynchrony doesn’t use threads.</a:t>
            </a:r>
          </a:p>
          <a:p>
            <a:r>
              <a:rPr lang="en-US" dirty="0" smtClean="0"/>
              <a:t>So what? Why</a:t>
            </a:r>
            <a:r>
              <a:rPr lang="en-US" baseline="0" dirty="0" smtClean="0"/>
              <a:t> should we use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28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benefits for client and server are different, but both come from the same core: </a:t>
            </a:r>
            <a:r>
              <a:rPr lang="en-US" i="1" baseline="0" dirty="0" smtClean="0"/>
              <a:t>freeing up threads</a:t>
            </a:r>
            <a:r>
              <a:rPr lang="en-US" baseline="0" dirty="0" smtClean="0"/>
              <a:t>. (Not using more threads).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48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Client: Blocking UI threads. One</a:t>
            </a:r>
            <a:r>
              <a:rPr lang="en-US" baseline="0" dirty="0" smtClean="0"/>
              <a:t> program freezes, not a big deal.</a:t>
            </a:r>
            <a:endParaRPr lang="en-US" dirty="0" smtClean="0"/>
          </a:p>
          <a:p>
            <a:r>
              <a:rPr lang="en-US" dirty="0" smtClean="0"/>
              <a:t>Server: Extra-sized</a:t>
            </a:r>
            <a:r>
              <a:rPr lang="en-US" baseline="0" dirty="0" smtClean="0"/>
              <a:t> hardware, single DB backend (acting as bottleneck).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Synchronous code was OK for its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Client: Only one app! Can’t freeze it!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Benefit of asynchrony: responsiveness.</a:t>
            </a:r>
          </a:p>
          <a:p>
            <a:r>
              <a:rPr lang="en-US" dirty="0" smtClean="0"/>
              <a:t>Server: Right-sized</a:t>
            </a:r>
            <a:r>
              <a:rPr lang="en-US" baseline="0" dirty="0" smtClean="0"/>
              <a:t> hardware, scalable backend.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Benefit of asynchrony: scalability, responsiveness to bursting traffic.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Cheaper</a:t>
            </a:r>
            <a:r>
              <a:rPr lang="en-US" baseline="0" dirty="0" smtClean="0"/>
              <a:t> hosting, better handling of sudden load.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Asynchronous code is quickly becoming</a:t>
            </a:r>
            <a:r>
              <a:rPr lang="en-US" baseline="0" dirty="0" smtClean="0"/>
              <a:t> a necessity in the modern mobile-first, cloud-first world.</a:t>
            </a:r>
          </a:p>
          <a:p>
            <a:r>
              <a:rPr lang="en-US" baseline="0" dirty="0" smtClean="0"/>
              <a:t>We are living during a time of </a:t>
            </a:r>
            <a:r>
              <a:rPr lang="en-US" b="1" i="0" baseline="0" dirty="0" smtClean="0"/>
              <a:t>shift</a:t>
            </a:r>
            <a:r>
              <a:rPr lang="en-US" baseline="0" dirty="0" smtClean="0"/>
              <a:t> towards asynchronous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20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39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simple example, because anything as complex as a real-world app would be totally overwhelming.</a:t>
            </a:r>
          </a:p>
          <a:p>
            <a:endParaRPr lang="en-US" dirty="0" smtClean="0"/>
          </a:p>
          <a:p>
            <a:r>
              <a:rPr lang="en-US" dirty="0" smtClean="0"/>
              <a:t>I’ll be</a:t>
            </a:r>
            <a:r>
              <a:rPr lang="en-US" baseline="0" dirty="0" smtClean="0"/>
              <a:t> using a made-up language that’s a cross between C# and JS.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8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Describes</a:t>
            </a:r>
            <a:r>
              <a:rPr lang="en-US" baseline="0" dirty="0" smtClean="0"/>
              <a:t> the secret sauce algorithm.</a:t>
            </a:r>
          </a:p>
          <a:p>
            <a:r>
              <a:rPr lang="en-US" baseline="0" dirty="0" smtClean="0"/>
              <a:t>Actual application must be asynchronous.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06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early .NET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9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early .NET</a:t>
            </a:r>
          </a:p>
          <a:p>
            <a:endParaRPr lang="en-US" dirty="0" smtClean="0"/>
          </a:p>
          <a:p>
            <a:r>
              <a:rPr lang="en-US" dirty="0" smtClean="0"/>
              <a:t>Events indicate error or completion.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5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my experience,</a:t>
            </a:r>
            <a:r>
              <a:rPr lang="en-US" baseline="0" dirty="0" smtClean="0"/>
              <a:t> m</a:t>
            </a:r>
            <a:r>
              <a:rPr lang="en-US" dirty="0" smtClean="0"/>
              <a:t>anual error handling is one of the primary sources of </a:t>
            </a:r>
            <a:r>
              <a:rPr lang="en-US" smtClean="0"/>
              <a:t>latent bugs.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 can clean a bit with multiple methods, but then your "download and save" logic is spread across 3 methods instead of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4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the “async guy” on Stack Overflow.</a:t>
            </a:r>
          </a:p>
          <a:p>
            <a:r>
              <a:rPr lang="en-US" dirty="0" smtClean="0"/>
              <a:t>Not Jon Skeet.</a:t>
            </a:r>
          </a:p>
          <a:p>
            <a:r>
              <a:rPr lang="en-US" dirty="0" smtClean="0"/>
              <a:t>Also have a blog (mostly async these days).</a:t>
            </a:r>
          </a:p>
          <a:p>
            <a:r>
              <a:rPr lang="en-US" dirty="0" smtClean="0"/>
              <a:t>Regular developer, not a</a:t>
            </a:r>
            <a:r>
              <a:rPr lang="en-US" baseline="0" dirty="0" smtClean="0"/>
              <a:t> travel-the-world elite speaker.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69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Node.</a:t>
            </a:r>
          </a:p>
          <a:p>
            <a:endParaRPr lang="en-US" dirty="0" smtClean="0"/>
          </a:p>
          <a:p>
            <a:r>
              <a:rPr lang="en-US" dirty="0" smtClean="0"/>
              <a:t>Callbacks pass error or completion.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27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clean a bit with multiple methods, but then your "download and save" logic is spread across 3 methods instead of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95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Future is an object that gives you a “handle” for an asynchronous</a:t>
            </a:r>
            <a:r>
              <a:rPr lang="en-US" baseline="0" dirty="0" smtClean="0"/>
              <a:t> operation.</a:t>
            </a:r>
          </a:p>
          <a:p>
            <a:r>
              <a:rPr lang="en-US" baseline="0" dirty="0" smtClean="0"/>
              <a:t>No more passing around raw callbacks or event handlers – the operation itself now has an object representation.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59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79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</a:t>
            </a:r>
            <a:r>
              <a:rPr lang="en-US" baseline="0" dirty="0" smtClean="0"/>
              <a:t> ES2015.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2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</a:t>
            </a:r>
            <a:r>
              <a:rPr lang="en-US" baseline="0" dirty="0" smtClean="0"/>
              <a:t> ES2015.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Allows “chaining” instead of </a:t>
            </a:r>
            <a:r>
              <a:rPr lang="en-US" i="1" baseline="0" dirty="0" smtClean="0"/>
              <a:t>nesting</a:t>
            </a:r>
            <a:r>
              <a:rPr lang="en-US" baseline="0" dirty="0" smtClean="0"/>
              <a:t> continuations.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24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as far as libraries alone can take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44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 until now it’s all been libraries.</a:t>
            </a:r>
          </a:p>
          <a:p>
            <a:r>
              <a:rPr lang="en-US" dirty="0" smtClean="0"/>
              <a:t>Async/Await</a:t>
            </a:r>
            <a:r>
              <a:rPr lang="en-US" baseline="0" dirty="0" smtClean="0"/>
              <a:t> is a language feature.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082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57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logic can be represented </a:t>
            </a:r>
            <a:r>
              <a:rPr lang="en-US" i="1" dirty="0" smtClean="0"/>
              <a:t>naturally</a:t>
            </a:r>
            <a:r>
              <a:rPr lang="en-US" i="1" baseline="0" dirty="0" smtClean="0"/>
              <a:t> –</a:t>
            </a:r>
            <a:r>
              <a:rPr lang="en-US" i="0" baseline="0" dirty="0" smtClean="0"/>
              <a:t> in a style similar to the equivalent synchronous code.</a:t>
            </a:r>
          </a:p>
          <a:p>
            <a:r>
              <a:rPr lang="en-US" i="0" baseline="0" dirty="0" smtClean="0"/>
              <a:t>No mangling necessary!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45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async/await keywords are taking over the world!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Many people (like me) see this as a good thing.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Generally, people who have done asynchronous programming in the past welcome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55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Async still an invasion?</a:t>
            </a:r>
            <a:r>
              <a:rPr lang="en-US" baseline="0" dirty="0" smtClean="0"/>
              <a:t> Or is it more of a revolution now?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95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 are available</a:t>
            </a:r>
            <a:r>
              <a:rPr lang="en-US" baseline="0" dirty="0" smtClean="0"/>
              <a:t> at StephenCleary.com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2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But maybe that doesn’t apply to you (and that’s OK!).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Those who have not worked with asynchronous code before view async/await as problematic.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Async/await have a tendency to “infect” code, and if you’re new to asynchronous programming, it seems more like an invasion than a revolution.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Part of this talk is explaining why the async/await keywords are designed the way they are, and why they’re so troublesome.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My hope: that you can see async as an opportunity instead of a </a:t>
            </a:r>
            <a:r>
              <a:rPr lang="en-US" baseline="0" dirty="0" err="1" smtClean="0"/>
              <a:t>hinderance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7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r>
              <a:rPr lang="en-US" baseline="0" dirty="0" smtClean="0"/>
              <a:t> stage 3 is available (and fairly widely used) via Babel.</a:t>
            </a:r>
          </a:p>
          <a:p>
            <a:r>
              <a:rPr lang="en-US" baseline="0" dirty="0" smtClean="0"/>
              <a:t>C++ proposal is only available in Microsoft’s C++ compiler.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4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</a:t>
            </a:r>
            <a:r>
              <a:rPr lang="en-US" baseline="0" dirty="0" smtClean="0"/>
              <a:t> market share of top 10 languages.</a:t>
            </a:r>
            <a:endParaRPr lang="en-US" dirty="0" smtClean="0"/>
          </a:p>
          <a:p>
            <a:r>
              <a:rPr lang="en-US" dirty="0" smtClean="0"/>
              <a:t>Source: TIOBE index for Jan 2016</a:t>
            </a:r>
          </a:p>
          <a:p>
            <a:r>
              <a:rPr lang="en-US" dirty="0" smtClean="0"/>
              <a:t>PHP:</a:t>
            </a:r>
            <a:r>
              <a:rPr lang="en-US" baseline="0" dirty="0" smtClean="0"/>
              <a:t> Talking about async recently. Hack does support it.</a:t>
            </a:r>
          </a:p>
          <a:p>
            <a:r>
              <a:rPr lang="en-US" baseline="0" dirty="0" smtClean="0"/>
              <a:t>Java: No plans for async, but Scala can do async/await.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28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“Leading” (growth)</a:t>
            </a:r>
            <a:r>
              <a:rPr lang="en-US" baseline="0" dirty="0" smtClean="0"/>
              <a:t> share of top 10 languages.</a:t>
            </a:r>
            <a:endParaRPr lang="en-US" dirty="0" smtClean="0"/>
          </a:p>
          <a:p>
            <a:r>
              <a:rPr lang="en-US" dirty="0" smtClean="0"/>
              <a:t>Source: PYPL</a:t>
            </a:r>
            <a:r>
              <a:rPr lang="en-US" baseline="0" dirty="0" smtClean="0"/>
              <a:t> (popularity of programming language) </a:t>
            </a:r>
            <a:r>
              <a:rPr lang="en-US" dirty="0" smtClean="0"/>
              <a:t>index for Jan 2016</a:t>
            </a:r>
          </a:p>
          <a:p>
            <a:endParaRPr lang="en-US" dirty="0" smtClean="0"/>
          </a:p>
          <a:p>
            <a:r>
              <a:rPr lang="en-US" dirty="0" smtClean="0"/>
              <a:t>Either way you slice it, async is taking over the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3877272"/>
            <a:ext cx="7394106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2075840"/>
            <a:ext cx="7395458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7"/>
            <a:ext cx="8740142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37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1189176"/>
            <a:ext cx="4033911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82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1189176"/>
            <a:ext cx="4033911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18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1189176"/>
            <a:ext cx="4033911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17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1189176"/>
            <a:ext cx="4033911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54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76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83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47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6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436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1976" y="1187645"/>
            <a:ext cx="7395458" cy="268963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186356"/>
            <a:ext cx="7394337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3877278"/>
            <a:ext cx="7395506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5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9144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30" y="1189178"/>
            <a:ext cx="8740142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9144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512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232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7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16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10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913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07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1"/>
            <a:ext cx="8363938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4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1976" y="1187644"/>
            <a:ext cx="7395458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186356"/>
            <a:ext cx="7394337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1"/>
            <a:ext cx="8363938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7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2130428"/>
            <a:ext cx="7772399" cy="747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84173"/>
            <a:ext cx="8740142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92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637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7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8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2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9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21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178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1"/>
            <a:ext cx="8363938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84173"/>
            <a:ext cx="8740142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136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1"/>
            <a:ext cx="8363938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48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2130428"/>
            <a:ext cx="7772399" cy="747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4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84173"/>
            <a:ext cx="8740142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01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84173"/>
            <a:ext cx="8740142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6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40142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5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40142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35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7"/>
            <a:ext cx="8740142" cy="2055306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11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2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6230136"/>
            <a:ext cx="9144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705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2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notesSlide" Target="../notesSlides/notesSlide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CodeMash</a:t>
            </a:r>
            <a:r>
              <a:rPr lang="en-US" dirty="0" smtClean="0"/>
              <a:t> 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Everywhere!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Invasion Timeline</a:t>
            </a:r>
            <a:endParaRPr lang="en-US" dirty="0"/>
          </a:p>
        </p:txBody>
      </p:sp>
      <p:cxnSp>
        <p:nvCxnSpPr>
          <p:cNvPr id="3" name="OTLSHAPE_M_b00f5c8e1bbb4947b0eaedb18a7ec23b_Connector1"/>
          <p:cNvCxnSpPr/>
          <p:nvPr>
            <p:custDataLst>
              <p:tags r:id="rId1"/>
            </p:custDataLst>
          </p:nvPr>
        </p:nvCxnSpPr>
        <p:spPr>
          <a:xfrm>
            <a:off x="7815090" y="3429000"/>
            <a:ext cx="0" cy="515780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OTLSHAPE_M_8e602575fda848c6bda8191b2486233a_Connector1"/>
          <p:cNvCxnSpPr/>
          <p:nvPr>
            <p:custDataLst>
              <p:tags r:id="rId2"/>
            </p:custDataLst>
          </p:nvPr>
        </p:nvCxnSpPr>
        <p:spPr>
          <a:xfrm>
            <a:off x="4075152" y="3429000"/>
            <a:ext cx="0" cy="515780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OTLSHAPE_M_7fc63f958d7a47d7aa458d4aa14b6a10_Connector1"/>
          <p:cNvCxnSpPr/>
          <p:nvPr>
            <p:custDataLst>
              <p:tags r:id="rId3"/>
            </p:custDataLst>
          </p:nvPr>
        </p:nvCxnSpPr>
        <p:spPr>
          <a:xfrm>
            <a:off x="7815090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OTLSHAPE_M_4188263fb61c40db9bd7600c304a84b3_Connector1"/>
          <p:cNvCxnSpPr/>
          <p:nvPr>
            <p:custDataLst>
              <p:tags r:id="rId4"/>
            </p:custDataLst>
          </p:nvPr>
        </p:nvCxnSpPr>
        <p:spPr>
          <a:xfrm>
            <a:off x="7203946" y="2153285"/>
            <a:ext cx="0" cy="894715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OTLSHAPE_M_d94583155e724799a39474fe83949b24_Connector1"/>
          <p:cNvCxnSpPr/>
          <p:nvPr>
            <p:custDataLst>
              <p:tags r:id="rId5"/>
            </p:custDataLst>
          </p:nvPr>
        </p:nvCxnSpPr>
        <p:spPr>
          <a:xfrm>
            <a:off x="5991621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OTLSHAPE_M_01b21ea8509548c0a0f1d946fe84da56_Connector1"/>
          <p:cNvCxnSpPr/>
          <p:nvPr>
            <p:custDataLst>
              <p:tags r:id="rId6"/>
            </p:custDataLst>
          </p:nvPr>
        </p:nvCxnSpPr>
        <p:spPr>
          <a:xfrm>
            <a:off x="4075152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OTLSHAPE_M_9dbdecc3903d4d0e931848292bbd6b1b_Connector1"/>
          <p:cNvCxnSpPr/>
          <p:nvPr>
            <p:custDataLst>
              <p:tags r:id="rId7"/>
            </p:custDataLst>
          </p:nvPr>
        </p:nvCxnSpPr>
        <p:spPr>
          <a:xfrm>
            <a:off x="1647181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TLSHAPE_TB_00000000000000000000000000000000_LeftEndCaps"/>
          <p:cNvSpPr txBox="1"/>
          <p:nvPr>
            <p:custDataLst>
              <p:tags r:id="rId8"/>
            </p:custDataLst>
          </p:nvPr>
        </p:nvSpPr>
        <p:spPr>
          <a:xfrm>
            <a:off x="317500" y="3098969"/>
            <a:ext cx="448584" cy="2492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spc="-38" smtClean="0">
                <a:gradFill flip="none" rotWithShape="1">
                  <a:gsLst>
                    <a:gs pos="2917">
                      <a:srgbClr val="C0504D"/>
                    </a:gs>
                    <a:gs pos="30000">
                      <a:srgbClr val="C0504D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2010</a:t>
            </a:r>
            <a:endParaRPr lang="en-US" b="1" spc="-38" dirty="0" err="1" smtClean="0">
              <a:gradFill flip="none" rotWithShape="1">
                <a:gsLst>
                  <a:gs pos="2917">
                    <a:srgbClr val="C0504D"/>
                  </a:gs>
                  <a:gs pos="30000">
                    <a:srgbClr val="C0504D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11" name="OTLSHAPE_TB_00000000000000000000000000000000_RightEndCaps"/>
          <p:cNvSpPr txBox="1"/>
          <p:nvPr>
            <p:custDataLst>
              <p:tags r:id="rId9"/>
            </p:custDataLst>
          </p:nvPr>
        </p:nvSpPr>
        <p:spPr>
          <a:xfrm>
            <a:off x="8363034" y="3098969"/>
            <a:ext cx="448584" cy="2492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spc="-38" dirty="0" smtClean="0">
                <a:gradFill flip="none" rotWithShape="1">
                  <a:gsLst>
                    <a:gs pos="2917">
                      <a:srgbClr val="C0504D"/>
                    </a:gs>
                    <a:gs pos="30000">
                      <a:srgbClr val="C0504D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2016</a:t>
            </a:r>
          </a:p>
        </p:txBody>
      </p:sp>
      <p:sp>
        <p:nvSpPr>
          <p:cNvPr id="12" name="OTLSHAPE_TB_00000000000000000000000000000000_ScaleContainer"/>
          <p:cNvSpPr/>
          <p:nvPr>
            <p:custDataLst>
              <p:tags r:id="rId10"/>
            </p:custDataLst>
          </p:nvPr>
        </p:nvSpPr>
        <p:spPr bwMode="auto">
          <a:xfrm>
            <a:off x="933365" y="3048000"/>
            <a:ext cx="7289800" cy="38100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OTLSHAPE_TB_00000000000000000000000000000000_TimescaleInterval1"/>
          <p:cNvSpPr txBox="1"/>
          <p:nvPr>
            <p:custDataLst>
              <p:tags r:id="rId11"/>
            </p:custDataLst>
          </p:nvPr>
        </p:nvSpPr>
        <p:spPr>
          <a:xfrm>
            <a:off x="996865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2010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14" name="OTLSHAPE_TB_00000000000000000000000000000000_Separator1"/>
          <p:cNvCxnSpPr/>
          <p:nvPr>
            <p:custDataLst>
              <p:tags r:id="rId12"/>
            </p:custDataLst>
          </p:nvPr>
        </p:nvCxnSpPr>
        <p:spPr>
          <a:xfrm>
            <a:off x="2145690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TLSHAPE_TB_00000000000000000000000000000000_TimescaleInterval2"/>
          <p:cNvSpPr txBox="1"/>
          <p:nvPr>
            <p:custDataLst>
              <p:tags r:id="rId13"/>
            </p:custDataLst>
          </p:nvPr>
        </p:nvSpPr>
        <p:spPr>
          <a:xfrm>
            <a:off x="2209190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2011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16" name="OTLSHAPE_TB_00000000000000000000000000000000_Separator2"/>
          <p:cNvCxnSpPr/>
          <p:nvPr>
            <p:custDataLst>
              <p:tags r:id="rId14"/>
            </p:custDataLst>
          </p:nvPr>
        </p:nvCxnSpPr>
        <p:spPr>
          <a:xfrm>
            <a:off x="3358015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TLSHAPE_TB_00000000000000000000000000000000_TimescaleInterval3"/>
          <p:cNvSpPr txBox="1"/>
          <p:nvPr>
            <p:custDataLst>
              <p:tags r:id="rId15"/>
            </p:custDataLst>
          </p:nvPr>
        </p:nvSpPr>
        <p:spPr>
          <a:xfrm>
            <a:off x="3421515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2012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18" name="OTLSHAPE_TB_00000000000000000000000000000000_Separator3"/>
          <p:cNvCxnSpPr/>
          <p:nvPr>
            <p:custDataLst>
              <p:tags r:id="rId16"/>
            </p:custDataLst>
          </p:nvPr>
        </p:nvCxnSpPr>
        <p:spPr>
          <a:xfrm>
            <a:off x="4573661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TLSHAPE_TB_00000000000000000000000000000000_TimescaleInterval4"/>
          <p:cNvSpPr txBox="1"/>
          <p:nvPr>
            <p:custDataLst>
              <p:tags r:id="rId17"/>
            </p:custDataLst>
          </p:nvPr>
        </p:nvSpPr>
        <p:spPr>
          <a:xfrm>
            <a:off x="4637161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2013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20" name="OTLSHAPE_TB_00000000000000000000000000000000_Separator4"/>
          <p:cNvCxnSpPr/>
          <p:nvPr>
            <p:custDataLst>
              <p:tags r:id="rId18"/>
            </p:custDataLst>
          </p:nvPr>
        </p:nvCxnSpPr>
        <p:spPr>
          <a:xfrm>
            <a:off x="5785985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TLSHAPE_TB_00000000000000000000000000000000_TimescaleInterval5"/>
          <p:cNvSpPr txBox="1"/>
          <p:nvPr>
            <p:custDataLst>
              <p:tags r:id="rId19"/>
            </p:custDataLst>
          </p:nvPr>
        </p:nvSpPr>
        <p:spPr>
          <a:xfrm>
            <a:off x="5849485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2014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22" name="OTLSHAPE_TB_00000000000000000000000000000000_Separator5"/>
          <p:cNvCxnSpPr/>
          <p:nvPr>
            <p:custDataLst>
              <p:tags r:id="rId20"/>
            </p:custDataLst>
          </p:nvPr>
        </p:nvCxnSpPr>
        <p:spPr>
          <a:xfrm>
            <a:off x="6998310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TLSHAPE_TB_00000000000000000000000000000000_TimescaleInterval6"/>
          <p:cNvSpPr txBox="1"/>
          <p:nvPr>
            <p:custDataLst>
              <p:tags r:id="rId21"/>
            </p:custDataLst>
          </p:nvPr>
        </p:nvSpPr>
        <p:spPr>
          <a:xfrm>
            <a:off x="7061810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24" name="OTLSHAPE_M_9dbdecc3903d4d0e931848292bbd6b1b_Title"/>
          <p:cNvSpPr txBox="1"/>
          <p:nvPr>
            <p:custDataLst>
              <p:tags r:id="rId22"/>
            </p:custDataLst>
          </p:nvPr>
        </p:nvSpPr>
        <p:spPr>
          <a:xfrm>
            <a:off x="1869431" y="2493857"/>
            <a:ext cx="3556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0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F# 2.0</a:t>
            </a:r>
            <a:endParaRPr lang="en-US" sz="1100" b="1" spc="-10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25" name="OTLSHAPE_M_9dbdecc3903d4d0e931848292bbd6b1b_Date"/>
          <p:cNvSpPr txBox="1"/>
          <p:nvPr>
            <p:custDataLst>
              <p:tags r:id="rId23"/>
            </p:custDataLst>
          </p:nvPr>
        </p:nvSpPr>
        <p:spPr>
          <a:xfrm>
            <a:off x="1869431" y="2677075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2010-08</a:t>
            </a:r>
          </a:p>
        </p:txBody>
      </p:sp>
      <p:sp>
        <p:nvSpPr>
          <p:cNvPr id="26" name="OTLSHAPE_M_9dbdecc3903d4d0e931848292bbd6b1b_Shape"/>
          <p:cNvSpPr/>
          <p:nvPr>
            <p:custDataLst>
              <p:tags r:id="rId24"/>
            </p:custDataLst>
          </p:nvPr>
        </p:nvSpPr>
        <p:spPr bwMode="auto">
          <a:xfrm rot="16200000">
            <a:off x="1672581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OTLSHAPE_M_01b21ea8509548c0a0f1d946fe84da56_Title"/>
          <p:cNvSpPr txBox="1"/>
          <p:nvPr>
            <p:custDataLst>
              <p:tags r:id="rId25"/>
            </p:custDataLst>
          </p:nvPr>
        </p:nvSpPr>
        <p:spPr>
          <a:xfrm>
            <a:off x="4297402" y="2493857"/>
            <a:ext cx="3556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2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C# 5.0</a:t>
            </a:r>
            <a:endParaRPr lang="en-US" sz="1100" b="1" spc="-12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28" name="OTLSHAPE_M_01b21ea8509548c0a0f1d946fe84da56_Date"/>
          <p:cNvSpPr txBox="1"/>
          <p:nvPr>
            <p:custDataLst>
              <p:tags r:id="rId26"/>
            </p:custDataLst>
          </p:nvPr>
        </p:nvSpPr>
        <p:spPr>
          <a:xfrm>
            <a:off x="4297402" y="2677075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2012-08</a:t>
            </a:r>
          </a:p>
        </p:txBody>
      </p:sp>
      <p:sp>
        <p:nvSpPr>
          <p:cNvPr id="29" name="OTLSHAPE_M_01b21ea8509548c0a0f1d946fe84da56_Shape"/>
          <p:cNvSpPr/>
          <p:nvPr>
            <p:custDataLst>
              <p:tags r:id="rId27"/>
            </p:custDataLst>
          </p:nvPr>
        </p:nvSpPr>
        <p:spPr bwMode="auto">
          <a:xfrm rot="16200000">
            <a:off x="4100552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OTLSHAPE_M_d94583155e724799a39474fe83949b24_Title"/>
          <p:cNvSpPr txBox="1"/>
          <p:nvPr>
            <p:custDataLst>
              <p:tags r:id="rId28"/>
            </p:custDataLst>
          </p:nvPr>
        </p:nvSpPr>
        <p:spPr>
          <a:xfrm>
            <a:off x="6213871" y="2493857"/>
            <a:ext cx="6477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6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Hack (PHP)</a:t>
            </a:r>
            <a:endParaRPr lang="en-US" sz="1100" b="1" spc="-6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31" name="OTLSHAPE_M_d94583155e724799a39474fe83949b24_Date"/>
          <p:cNvSpPr txBox="1"/>
          <p:nvPr>
            <p:custDataLst>
              <p:tags r:id="rId29"/>
            </p:custDataLst>
          </p:nvPr>
        </p:nvSpPr>
        <p:spPr>
          <a:xfrm>
            <a:off x="6213871" y="2677075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2014-03</a:t>
            </a:r>
          </a:p>
        </p:txBody>
      </p:sp>
      <p:sp>
        <p:nvSpPr>
          <p:cNvPr id="32" name="OTLSHAPE_M_d94583155e724799a39474fe83949b24_Shape"/>
          <p:cNvSpPr/>
          <p:nvPr>
            <p:custDataLst>
              <p:tags r:id="rId30"/>
            </p:custDataLst>
          </p:nvPr>
        </p:nvSpPr>
        <p:spPr bwMode="auto">
          <a:xfrm rot="16200000">
            <a:off x="6017021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" name="OTLSHAPE_M_4188263fb61c40db9bd7600c304a84b3_Title"/>
          <p:cNvSpPr txBox="1"/>
          <p:nvPr>
            <p:custDataLst>
              <p:tags r:id="rId31"/>
            </p:custDataLst>
          </p:nvPr>
        </p:nvSpPr>
        <p:spPr>
          <a:xfrm>
            <a:off x="7426196" y="2041313"/>
            <a:ext cx="4699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8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Dart 1.9</a:t>
            </a:r>
            <a:endParaRPr lang="en-US" sz="1100" b="1" spc="-8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34" name="OTLSHAPE_M_4188263fb61c40db9bd7600c304a84b3_Date"/>
          <p:cNvSpPr txBox="1"/>
          <p:nvPr>
            <p:custDataLst>
              <p:tags r:id="rId32"/>
            </p:custDataLst>
          </p:nvPr>
        </p:nvSpPr>
        <p:spPr>
          <a:xfrm>
            <a:off x="7426196" y="2224532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2015-03</a:t>
            </a:r>
          </a:p>
        </p:txBody>
      </p:sp>
      <p:sp>
        <p:nvSpPr>
          <p:cNvPr id="35" name="OTLSHAPE_M_4188263fb61c40db9bd7600c304a84b3_Shape"/>
          <p:cNvSpPr/>
          <p:nvPr>
            <p:custDataLst>
              <p:tags r:id="rId33"/>
            </p:custDataLst>
          </p:nvPr>
        </p:nvSpPr>
        <p:spPr bwMode="auto">
          <a:xfrm rot="16200000">
            <a:off x="7229346" y="2153285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TLSHAPE_M_7fc63f958d7a47d7aa458d4aa14b6a10_Title"/>
          <p:cNvSpPr txBox="1"/>
          <p:nvPr>
            <p:custDataLst>
              <p:tags r:id="rId34"/>
            </p:custDataLst>
          </p:nvPr>
        </p:nvSpPr>
        <p:spPr>
          <a:xfrm>
            <a:off x="8037340" y="2493857"/>
            <a:ext cx="6350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6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Python 3.5</a:t>
            </a:r>
            <a:endParaRPr lang="en-US" sz="1100" b="1" spc="-6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37" name="OTLSHAPE_M_7fc63f958d7a47d7aa458d4aa14b6a10_Date"/>
          <p:cNvSpPr txBox="1"/>
          <p:nvPr>
            <p:custDataLst>
              <p:tags r:id="rId35"/>
            </p:custDataLst>
          </p:nvPr>
        </p:nvSpPr>
        <p:spPr>
          <a:xfrm>
            <a:off x="8037340" y="2677075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2015-09</a:t>
            </a:r>
          </a:p>
        </p:txBody>
      </p:sp>
      <p:sp>
        <p:nvSpPr>
          <p:cNvPr id="38" name="OTLSHAPE_M_7fc63f958d7a47d7aa458d4aa14b6a10_Shape"/>
          <p:cNvSpPr/>
          <p:nvPr>
            <p:custDataLst>
              <p:tags r:id="rId36"/>
            </p:custDataLst>
          </p:nvPr>
        </p:nvSpPr>
        <p:spPr bwMode="auto">
          <a:xfrm rot="16200000">
            <a:off x="7840490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OTLSHAPE_M_8e602575fda848c6bda8191b2486233a_Title"/>
          <p:cNvSpPr txBox="1"/>
          <p:nvPr>
            <p:custDataLst>
              <p:tags r:id="rId37"/>
            </p:custDataLst>
          </p:nvPr>
        </p:nvSpPr>
        <p:spPr>
          <a:xfrm>
            <a:off x="4297402" y="3868606"/>
            <a:ext cx="4445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0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VB 11.0</a:t>
            </a:r>
            <a:endParaRPr lang="en-US" sz="1100" b="1" spc="-10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40" name="OTLSHAPE_M_8e602575fda848c6bda8191b2486233a_Date"/>
          <p:cNvSpPr txBox="1"/>
          <p:nvPr>
            <p:custDataLst>
              <p:tags r:id="rId38"/>
            </p:custDataLst>
          </p:nvPr>
        </p:nvSpPr>
        <p:spPr>
          <a:xfrm>
            <a:off x="4297402" y="3700881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2012-08</a:t>
            </a:r>
          </a:p>
        </p:txBody>
      </p:sp>
      <p:sp>
        <p:nvSpPr>
          <p:cNvPr id="41" name="OTLSHAPE_M_8e602575fda848c6bda8191b2486233a_Shape"/>
          <p:cNvSpPr/>
          <p:nvPr>
            <p:custDataLst>
              <p:tags r:id="rId39"/>
            </p:custDataLst>
          </p:nvPr>
        </p:nvSpPr>
        <p:spPr bwMode="auto">
          <a:xfrm rot="16200000">
            <a:off x="4100552" y="3780440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OTLSHAPE_M_b00f5c8e1bbb4947b0eaedb18a7ec23b_Title"/>
          <p:cNvSpPr txBox="1"/>
          <p:nvPr>
            <p:custDataLst>
              <p:tags r:id="rId40"/>
            </p:custDataLst>
          </p:nvPr>
        </p:nvSpPr>
        <p:spPr>
          <a:xfrm>
            <a:off x="8037340" y="3871172"/>
            <a:ext cx="8255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0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TypeScript 1.6</a:t>
            </a:r>
            <a:endParaRPr lang="en-US" sz="1100" b="1" spc="-10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43" name="OTLSHAPE_M_b00f5c8e1bbb4947b0eaedb18a7ec23b_Date"/>
          <p:cNvSpPr txBox="1"/>
          <p:nvPr>
            <p:custDataLst>
              <p:tags r:id="rId41"/>
            </p:custDataLst>
          </p:nvPr>
        </p:nvSpPr>
        <p:spPr>
          <a:xfrm>
            <a:off x="8037340" y="3703447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2015-09</a:t>
            </a:r>
          </a:p>
        </p:txBody>
      </p:sp>
      <p:sp>
        <p:nvSpPr>
          <p:cNvPr id="44" name="OTLSHAPE_M_b00f5c8e1bbb4947b0eaedb18a7ec23b_Shape"/>
          <p:cNvSpPr/>
          <p:nvPr>
            <p:custDataLst>
              <p:tags r:id="rId42"/>
            </p:custDataLst>
          </p:nvPr>
        </p:nvSpPr>
        <p:spPr bwMode="auto">
          <a:xfrm rot="16200000">
            <a:off x="7840490" y="3779681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33365" y="4258826"/>
            <a:ext cx="7656520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Next: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JavaScript (“Async Functions</a:t>
            </a:r>
            <a:r>
              <a:rPr lang="en-US" sz="2400" dirty="0">
                <a:solidFill>
                  <a:srgbClr val="000000"/>
                </a:solidFill>
              </a:rPr>
              <a:t>” - stage 3 </a:t>
            </a:r>
            <a:r>
              <a:rPr lang="en-US" sz="2400" dirty="0" smtClean="0">
                <a:solidFill>
                  <a:srgbClr val="000000"/>
                </a:solidFill>
              </a:rPr>
              <a:t>/ Candidate)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C++ (n4134 “</a:t>
            </a:r>
            <a:r>
              <a:rPr lang="en-US" sz="2400" dirty="0">
                <a:solidFill>
                  <a:srgbClr val="000000"/>
                </a:solidFill>
              </a:rPr>
              <a:t>R</a:t>
            </a:r>
            <a:r>
              <a:rPr lang="en-US" sz="2400" dirty="0" smtClean="0">
                <a:solidFill>
                  <a:srgbClr val="000000"/>
                </a:solidFill>
              </a:rPr>
              <a:t>esumable Functions” Proposal)</a:t>
            </a:r>
          </a:p>
        </p:txBody>
      </p:sp>
    </p:spTree>
    <p:extLst>
      <p:ext uri="{BB962C8B-B14F-4D97-AF65-F5344CB8AC3E}">
        <p14:creationId xmlns:p14="http://schemas.microsoft.com/office/powerpoint/2010/main" val="1482089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over the world! (TIOBE)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41049"/>
              </p:ext>
            </p:extLst>
          </p:nvPr>
        </p:nvGraphicFramePr>
        <p:xfrm>
          <a:off x="237725" y="1189177"/>
          <a:ext cx="8668550" cy="5146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3816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007583"/>
              </p:ext>
            </p:extLst>
          </p:nvPr>
        </p:nvGraphicFramePr>
        <p:xfrm>
          <a:off x="237725" y="1189177"/>
          <a:ext cx="8668550" cy="5146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over the world! (PYPL)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31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" y="414867"/>
            <a:ext cx="9129323" cy="6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4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“Asynchrony”?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4466287"/>
          </a:xfrm>
        </p:spPr>
        <p:txBody>
          <a:bodyPr/>
          <a:lstStyle/>
          <a:p>
            <a:r>
              <a:rPr lang="en-US" dirty="0" smtClean="0"/>
              <a:t>Threads!</a:t>
            </a:r>
          </a:p>
          <a:p>
            <a:endParaRPr lang="en-US" dirty="0" smtClean="0"/>
          </a:p>
          <a:p>
            <a:r>
              <a:rPr lang="en-US" dirty="0"/>
              <a:t>Multitasking…</a:t>
            </a:r>
          </a:p>
          <a:p>
            <a:r>
              <a:rPr lang="en-US" dirty="0" smtClean="0"/>
              <a:t>Parallel processing…</a:t>
            </a:r>
          </a:p>
          <a:p>
            <a:endParaRPr lang="en-US" dirty="0" smtClean="0"/>
          </a:p>
          <a:p>
            <a:r>
              <a:rPr lang="en-US" dirty="0" smtClean="0"/>
              <a:t>Asynchrony?</a:t>
            </a:r>
          </a:p>
          <a:p>
            <a:r>
              <a:rPr lang="en-US" dirty="0"/>
              <a:t>Concurrency?</a:t>
            </a:r>
          </a:p>
          <a:p>
            <a:r>
              <a:rPr lang="en-US" dirty="0" smtClean="0"/>
              <a:t>Reactive?</a:t>
            </a:r>
          </a:p>
        </p:txBody>
      </p:sp>
    </p:spTree>
    <p:extLst>
      <p:ext uri="{BB962C8B-B14F-4D97-AF65-F5344CB8AC3E}">
        <p14:creationId xmlns:p14="http://schemas.microsoft.com/office/powerpoint/2010/main" val="2899132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Concurrent Universe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 bwMode="auto">
          <a:xfrm>
            <a:off x="312577" y="1268964"/>
            <a:ext cx="8518849" cy="4993934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1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812314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" name="Oval 4"/>
          <p:cNvSpPr/>
          <p:nvPr/>
        </p:nvSpPr>
        <p:spPr>
          <a:xfrm>
            <a:off x="5281001" y="2978799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Multithreaded</a:t>
            </a:r>
          </a:p>
        </p:txBody>
      </p:sp>
      <p:sp>
        <p:nvSpPr>
          <p:cNvPr id="21" name="Oval 20"/>
          <p:cNvSpPr/>
          <p:nvPr/>
        </p:nvSpPr>
        <p:spPr>
          <a:xfrm>
            <a:off x="1143226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2" name="Oval 4"/>
          <p:cNvSpPr/>
          <p:nvPr/>
        </p:nvSpPr>
        <p:spPr>
          <a:xfrm>
            <a:off x="1611914" y="2978797"/>
            <a:ext cx="2263024" cy="226302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 smtClean="0">
                <a:solidFill>
                  <a:schemeClr val="bg2"/>
                </a:solidFill>
              </a:rPr>
              <a:t>Reactive</a:t>
            </a:r>
            <a:br>
              <a:rPr lang="en-US" sz="1700" dirty="0" smtClean="0">
                <a:solidFill>
                  <a:schemeClr val="bg2"/>
                </a:solidFill>
              </a:rPr>
            </a:br>
            <a:r>
              <a:rPr lang="en-US" sz="1700" dirty="0" smtClean="0">
                <a:solidFill>
                  <a:schemeClr val="bg2"/>
                </a:solidFill>
              </a:rPr>
              <a:t>(Event-Driven)</a:t>
            </a: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371572" y="3809348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4" name="Oval 4"/>
          <p:cNvSpPr/>
          <p:nvPr/>
        </p:nvSpPr>
        <p:spPr>
          <a:xfrm>
            <a:off x="1833195" y="4121374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Asynchronous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40914" y="3809347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8" name="Oval 4"/>
          <p:cNvSpPr/>
          <p:nvPr/>
        </p:nvSpPr>
        <p:spPr>
          <a:xfrm>
            <a:off x="5502537" y="4121373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Parallel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32" name="Oval 4"/>
          <p:cNvSpPr/>
          <p:nvPr/>
        </p:nvSpPr>
        <p:spPr>
          <a:xfrm>
            <a:off x="3451946" y="1544026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solidFill>
                  <a:schemeClr val="bg2"/>
                </a:solidFill>
              </a:rPr>
              <a:t>Concurrent</a:t>
            </a:r>
          </a:p>
        </p:txBody>
      </p:sp>
    </p:spTree>
    <p:extLst>
      <p:ext uri="{BB962C8B-B14F-4D97-AF65-F5344CB8AC3E}">
        <p14:creationId xmlns:p14="http://schemas.microsoft.com/office/powerpoint/2010/main" val="1915286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3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5113451"/>
          </a:xfrm>
        </p:spPr>
        <p:txBody>
          <a:bodyPr/>
          <a:lstStyle/>
          <a:p>
            <a:pPr lvl="0"/>
            <a:r>
              <a:rPr lang="en-US" dirty="0" smtClean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1800" dirty="0"/>
              <a:t>But </a:t>
            </a:r>
            <a:r>
              <a:rPr lang="en-US" sz="1800" dirty="0" err="1"/>
              <a:t>Emacs</a:t>
            </a:r>
            <a:r>
              <a:rPr lang="en-US" sz="1800" dirty="0"/>
              <a:t> is better than vim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7160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5113451"/>
          </a:xfrm>
        </p:spPr>
        <p:txBody>
          <a:bodyPr/>
          <a:lstStyle/>
          <a:p>
            <a:pPr lvl="0"/>
            <a:r>
              <a:rPr lang="en-US" dirty="0" smtClean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1800" dirty="0"/>
              <a:t>But </a:t>
            </a:r>
            <a:r>
              <a:rPr lang="en-US" sz="1800" dirty="0" err="1"/>
              <a:t>Emacs</a:t>
            </a:r>
            <a:r>
              <a:rPr lang="en-US" sz="1800" dirty="0"/>
              <a:t> is better than vim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2133600"/>
            <a:ext cx="4762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guy?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08" y="4769939"/>
            <a:ext cx="3435985" cy="13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(Nonblocking)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114891" y="3064153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76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6675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93816" y="1697001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93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93816" y="3871205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98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OVERLAPPED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598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83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ISR</a:t>
            </a:r>
            <a:endParaRPr lang="en-US" sz="1350" dirty="0"/>
          </a:p>
        </p:txBody>
      </p:sp>
      <p:sp>
        <p:nvSpPr>
          <p:cNvPr id="28" name="Rectangle 27"/>
          <p:cNvSpPr/>
          <p:nvPr/>
        </p:nvSpPr>
        <p:spPr>
          <a:xfrm>
            <a:off x="6883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710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7940172" y="2253524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940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1577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0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1577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20486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4829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73284" y="5118524"/>
            <a:ext cx="25810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Complete.</a:t>
            </a:r>
          </a:p>
        </p:txBody>
      </p:sp>
    </p:spTree>
    <p:extLst>
      <p:ext uri="{BB962C8B-B14F-4D97-AF65-F5344CB8AC3E}">
        <p14:creationId xmlns:p14="http://schemas.microsoft.com/office/powerpoint/2010/main" val="3451748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(Blocking)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114891" y="3064153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76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6675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93816" y="1697001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93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93816" y="3871205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98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Thread</a:t>
            </a:r>
            <a:endParaRPr lang="en-US" sz="1350" dirty="0"/>
          </a:p>
        </p:txBody>
      </p:sp>
      <p:sp>
        <p:nvSpPr>
          <p:cNvPr id="25" name="Rectangle 24"/>
          <p:cNvSpPr/>
          <p:nvPr/>
        </p:nvSpPr>
        <p:spPr>
          <a:xfrm>
            <a:off x="6598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83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ISR</a:t>
            </a:r>
            <a:endParaRPr lang="en-US" sz="1350" dirty="0"/>
          </a:p>
        </p:txBody>
      </p:sp>
      <p:sp>
        <p:nvSpPr>
          <p:cNvPr id="28" name="Rectangle 27"/>
          <p:cNvSpPr/>
          <p:nvPr/>
        </p:nvSpPr>
        <p:spPr>
          <a:xfrm>
            <a:off x="6883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7940172" y="2253524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940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710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1577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20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1577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20486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4829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73284" y="5118524"/>
            <a:ext cx="384105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Complete/Running.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4841389" y="5792495"/>
            <a:ext cx="243476" cy="243476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4865" y="5600301"/>
            <a:ext cx="23289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Blocked.</a:t>
            </a:r>
          </a:p>
        </p:txBody>
      </p:sp>
    </p:spTree>
    <p:extLst>
      <p:ext uri="{BB962C8B-B14F-4D97-AF65-F5344CB8AC3E}">
        <p14:creationId xmlns:p14="http://schemas.microsoft.com/office/powerpoint/2010/main" val="318048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Mind: Blown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632737"/>
          </a:xfrm>
        </p:spPr>
        <p:txBody>
          <a:bodyPr/>
          <a:lstStyle/>
          <a:p>
            <a:r>
              <a:rPr lang="en-US" dirty="0" smtClean="0"/>
              <a:t>How we think about I/O: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4600" y="1838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Asynchronous API (complex)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2514600" y="2676406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</a:t>
            </a:r>
            <a:r>
              <a:rPr lang="en-US" sz="1350" dirty="0" smtClean="0"/>
              <a:t>ynchronous API (simple)</a:t>
            </a:r>
            <a:endParaRPr lang="en-US" sz="135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3189514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4425042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5660570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201929" y="3657495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it actually works: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514600" y="4298378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Synchronous API (simple)</a:t>
            </a:r>
            <a:endParaRPr lang="en-US" sz="1350" dirty="0"/>
          </a:p>
        </p:txBody>
      </p:sp>
      <p:sp>
        <p:nvSpPr>
          <p:cNvPr id="23" name="Rectangle 22"/>
          <p:cNvSpPr/>
          <p:nvPr/>
        </p:nvSpPr>
        <p:spPr>
          <a:xfrm>
            <a:off x="2514600" y="5136578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Asynchronous API (complex)</a:t>
            </a:r>
            <a:endParaRPr lang="en-US" sz="1350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3189514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4425042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5660570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5683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Mind: Blown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632737"/>
          </a:xfrm>
        </p:spPr>
        <p:txBody>
          <a:bodyPr/>
          <a:lstStyle/>
          <a:p>
            <a:r>
              <a:rPr lang="en-US" dirty="0" smtClean="0"/>
              <a:t>How we think about I/O: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4600" y="1838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Asynchronous API (complex)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2514600" y="2676406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</a:t>
            </a:r>
            <a:r>
              <a:rPr lang="en-US" sz="1350" dirty="0" smtClean="0"/>
              <a:t>ynchronous API (simple)</a:t>
            </a:r>
            <a:endParaRPr lang="en-US" sz="135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3189514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4425042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5660570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201929" y="3657495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it actually works: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514600" y="4298378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Synchronous API (simple)</a:t>
            </a:r>
            <a:endParaRPr lang="en-US" sz="1350" dirty="0"/>
          </a:p>
        </p:txBody>
      </p:sp>
      <p:sp>
        <p:nvSpPr>
          <p:cNvPr id="23" name="Rectangle 22"/>
          <p:cNvSpPr/>
          <p:nvPr/>
        </p:nvSpPr>
        <p:spPr>
          <a:xfrm>
            <a:off x="2514600" y="5136578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Asynchronous API (complex)</a:t>
            </a:r>
            <a:endParaRPr lang="en-US" sz="1350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3189514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4425042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5660570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527" y="2761507"/>
            <a:ext cx="26384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Asynchrony, What Is It Good For?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930" y="4789715"/>
            <a:ext cx="3305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Absolutely </a:t>
            </a: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somethin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’!</a:t>
            </a:r>
          </a:p>
        </p:txBody>
      </p:sp>
    </p:spTree>
    <p:extLst>
      <p:ext uri="{BB962C8B-B14F-4D97-AF65-F5344CB8AC3E}">
        <p14:creationId xmlns:p14="http://schemas.microsoft.com/office/powerpoint/2010/main" val="3235373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Bringin</a:t>
            </a:r>
            <a:r>
              <a:rPr lang="en-US" dirty="0" smtClean="0"/>
              <a:t>’ It Home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5389296"/>
          </a:xfrm>
        </p:spPr>
        <p:txBody>
          <a:bodyPr/>
          <a:lstStyle/>
          <a:p>
            <a:r>
              <a:rPr lang="en-US" dirty="0"/>
              <a:t>What’s </a:t>
            </a:r>
            <a:r>
              <a:rPr lang="en-US" dirty="0" smtClean="0"/>
              <a:t>“asynchrony”, again</a:t>
            </a:r>
            <a:r>
              <a:rPr lang="en-US" dirty="0"/>
              <a:t>?</a:t>
            </a:r>
            <a:endParaRPr lang="en-US" dirty="0" smtClean="0"/>
          </a:p>
          <a:p>
            <a:pPr lvl="1"/>
            <a:r>
              <a:rPr lang="en-US" i="1" dirty="0" smtClean="0"/>
              <a:t>Concurrency (doing more than one thing) without threads.</a:t>
            </a:r>
          </a:p>
          <a:p>
            <a:pPr lvl="1"/>
            <a:endParaRPr lang="en-US" i="1" dirty="0" smtClean="0"/>
          </a:p>
          <a:p>
            <a:r>
              <a:rPr lang="en-US" dirty="0" smtClean="0"/>
              <a:t>Where is asynchrony useful?</a:t>
            </a:r>
          </a:p>
          <a:p>
            <a:pPr lvl="1"/>
            <a:r>
              <a:rPr lang="en-US" i="1" dirty="0" smtClean="0"/>
              <a:t>Any concurrency that doesn’t involve CPU code (e.g., I/O).</a:t>
            </a:r>
          </a:p>
          <a:p>
            <a:pPr lvl="1"/>
            <a:endParaRPr lang="en-US" dirty="0"/>
          </a:p>
          <a:p>
            <a:r>
              <a:rPr lang="en-US" dirty="0" smtClean="0"/>
              <a:t>Why has asynchrony been ignored?</a:t>
            </a:r>
          </a:p>
          <a:p>
            <a:pPr lvl="1"/>
            <a:r>
              <a:rPr lang="en-US" i="1" dirty="0" smtClean="0"/>
              <a:t>Because it’s complex; synchronous code is much easier.</a:t>
            </a:r>
          </a:p>
          <a:p>
            <a:pPr lvl="1"/>
            <a:endParaRPr lang="en-US" i="1" dirty="0"/>
          </a:p>
          <a:p>
            <a:r>
              <a:rPr lang="en-US" dirty="0" smtClean="0"/>
              <a:t>What’s the big deal about async?</a:t>
            </a:r>
          </a:p>
          <a:p>
            <a:pPr lvl="1"/>
            <a:r>
              <a:rPr lang="en-US" i="1" dirty="0" smtClean="0"/>
              <a:t>Async/await make asynchrony as easy as synchronous code!</a:t>
            </a:r>
            <a:r>
              <a:rPr lang="en-US" i="1" dirty="0"/>
              <a:t> (almost)</a:t>
            </a:r>
          </a:p>
        </p:txBody>
      </p:sp>
    </p:spTree>
    <p:extLst>
      <p:ext uri="{BB962C8B-B14F-4D97-AF65-F5344CB8AC3E}">
        <p14:creationId xmlns:p14="http://schemas.microsoft.com/office/powerpoint/2010/main" val="4228037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Keepin</a:t>
            </a:r>
            <a:r>
              <a:rPr lang="en-US" dirty="0" smtClean="0"/>
              <a:t>’ It Real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632737"/>
          </a:xfrm>
        </p:spPr>
        <p:txBody>
          <a:bodyPr/>
          <a:lstStyle/>
          <a:p>
            <a:pPr algn="ctr"/>
            <a:r>
              <a:rPr lang="en-US" dirty="0" smtClean="0"/>
              <a:t>Real-world benefits from asynchrony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62871"/>
              </p:ext>
            </p:extLst>
          </p:nvPr>
        </p:nvGraphicFramePr>
        <p:xfrm>
          <a:off x="1115785" y="2341688"/>
          <a:ext cx="6912430" cy="2371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215"/>
                <a:gridCol w="345621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Primary benefit: </a:t>
                      </a:r>
                      <a:r>
                        <a:rPr lang="en-US" i="1" dirty="0" smtClean="0"/>
                        <a:t>Responsiveness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Primary benefit: </a:t>
                      </a:r>
                      <a:r>
                        <a:rPr lang="en-US" i="1" dirty="0" smtClean="0"/>
                        <a:t>Scalability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Keep UI thread 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Minimize threads used to</a:t>
                      </a:r>
                      <a:r>
                        <a:rPr lang="en-US" baseline="0" dirty="0" smtClean="0"/>
                        <a:t> serve requests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Better 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10x-100x scalability</a:t>
                      </a:r>
                      <a:r>
                        <a:rPr lang="en-US" baseline="0" dirty="0" smtClean="0"/>
                        <a:t> (same box)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Required</a:t>
                      </a:r>
                      <a:r>
                        <a:rPr lang="en-US" baseline="0" dirty="0" smtClean="0"/>
                        <a:t> by many app stores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Faster</a:t>
                      </a:r>
                      <a:r>
                        <a:rPr lang="en-US" baseline="0" dirty="0" smtClean="0"/>
                        <a:t> response to bursting traffic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109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Kickin</a:t>
            </a:r>
            <a:r>
              <a:rPr lang="en-US" dirty="0" smtClean="0"/>
              <a:t>’ It Old School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632737"/>
          </a:xfrm>
        </p:spPr>
        <p:txBody>
          <a:bodyPr/>
          <a:lstStyle/>
          <a:p>
            <a:pPr algn="ctr"/>
            <a:r>
              <a:rPr lang="en-US" dirty="0" smtClean="0"/>
              <a:t>The way it used to be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54627" y="1970312"/>
            <a:ext cx="167571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Client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(Desktop)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7446" y="1970312"/>
            <a:ext cx="2282484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Server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(On-Premises)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446" y="2930575"/>
            <a:ext cx="2282484" cy="171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97" y="2930575"/>
            <a:ext cx="2878173" cy="2641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588" y="4642439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Diggin</a:t>
            </a:r>
            <a:r>
              <a:rPr lang="en-US" dirty="0"/>
              <a:t>’ That Hip </a:t>
            </a:r>
            <a:r>
              <a:rPr lang="en-US" dirty="0" smtClean="0"/>
              <a:t>Asynchrony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632737"/>
          </a:xfrm>
        </p:spPr>
        <p:txBody>
          <a:bodyPr/>
          <a:lstStyle/>
          <a:p>
            <a:pPr algn="ctr"/>
            <a:r>
              <a:rPr lang="en-US" dirty="0" smtClean="0"/>
              <a:t>The way of the future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0356" y="1970312"/>
            <a:ext cx="1504258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Client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(Mobile)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99495" y="1970312"/>
            <a:ext cx="135838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Server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(Cloud)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2" y="2930575"/>
            <a:ext cx="2921377" cy="199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40" y="2930575"/>
            <a:ext cx="2176079" cy="176116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399760" y="4691743"/>
            <a:ext cx="1957853" cy="897754"/>
            <a:chOff x="5293040" y="4691742"/>
            <a:chExt cx="1957853" cy="8977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040" y="4691743"/>
              <a:ext cx="897753" cy="89775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39" y="4691743"/>
              <a:ext cx="897753" cy="89775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140" y="4691742"/>
              <a:ext cx="897753" cy="89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25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err="1" smtClean="0"/>
              <a:t>Ain’t</a:t>
            </a:r>
            <a:r>
              <a:rPr lang="en-US" dirty="0" smtClean="0"/>
              <a:t> All Fly, </a:t>
            </a:r>
            <a:r>
              <a:rPr lang="en-US" dirty="0" err="1" smtClean="0"/>
              <a:t>Tho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3918637"/>
          </a:xfrm>
        </p:spPr>
        <p:txBody>
          <a:bodyPr/>
          <a:lstStyle/>
          <a:p>
            <a:r>
              <a:rPr lang="en-US" dirty="0" smtClean="0"/>
              <a:t>The problem with asynchrony: it’s hard!</a:t>
            </a:r>
          </a:p>
          <a:p>
            <a:endParaRPr lang="en-US" dirty="0"/>
          </a:p>
          <a:p>
            <a:r>
              <a:rPr lang="en-US" dirty="0" smtClean="0"/>
              <a:t>Hard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Reason about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Write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Understand and maintain the code!</a:t>
            </a:r>
          </a:p>
        </p:txBody>
      </p:sp>
    </p:spTree>
    <p:extLst>
      <p:ext uri="{BB962C8B-B14F-4D97-AF65-F5344CB8AC3E}">
        <p14:creationId xmlns:p14="http://schemas.microsoft.com/office/powerpoint/2010/main" val="3221971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is Dyno-Mite!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30" y="4243936"/>
            <a:ext cx="8740142" cy="849463"/>
          </a:xfrm>
        </p:spPr>
        <p:txBody>
          <a:bodyPr/>
          <a:lstStyle/>
          <a:p>
            <a:r>
              <a:rPr lang="en-US" sz="2400" dirty="0" smtClean="0"/>
              <a:t>Note: functional languages (with macros) do not need async/await as a language feature.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47900" y="1987126"/>
            <a:ext cx="4980213" cy="1458861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</a:t>
            </a:r>
            <a: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entire </a:t>
            </a:r>
            <a:r>
              <a:rPr lang="en-US" sz="28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purpose</a:t>
            </a:r>
            <a:br>
              <a:rPr lang="en-US" sz="28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 async/await</a:t>
            </a:r>
            <a:b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 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make asynchrony easier</a:t>
            </a: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12456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1189177"/>
            <a:ext cx="8740142" cy="4999638"/>
          </a:xfrm>
        </p:spPr>
        <p:txBody>
          <a:bodyPr/>
          <a:lstStyle/>
          <a:p>
            <a:r>
              <a:rPr lang="en-US" dirty="0" smtClean="0"/>
              <a:t>Asynchrony is concurrency without threads.</a:t>
            </a:r>
          </a:p>
          <a:p>
            <a:pPr lvl="1"/>
            <a:r>
              <a:rPr lang="en-US" dirty="0" smtClean="0"/>
              <a:t>Truly without threads. Not even OS or driver threads.</a:t>
            </a:r>
          </a:p>
          <a:p>
            <a:r>
              <a:rPr lang="en-US" dirty="0" smtClean="0"/>
              <a:t>Benefits of asynchrony:</a:t>
            </a:r>
          </a:p>
          <a:p>
            <a:pPr lvl="1"/>
            <a:r>
              <a:rPr lang="en-US" dirty="0" smtClean="0"/>
              <a:t>Responsiveness for clients (especially mobile).</a:t>
            </a:r>
          </a:p>
          <a:p>
            <a:pPr lvl="1"/>
            <a:r>
              <a:rPr lang="en-US" dirty="0" smtClean="0"/>
              <a:t>Scalability for servers (especially cloud).</a:t>
            </a:r>
          </a:p>
          <a:p>
            <a:r>
              <a:rPr lang="en-US" dirty="0" smtClean="0"/>
              <a:t>But asynchrony is hard.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r>
              <a:rPr lang="en-US" dirty="0" smtClean="0"/>
              <a:t>Languages are adopting async to make asynchrony easier.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0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as a Language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74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Fortune Cookie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6798" y="1621455"/>
            <a:ext cx="6117770" cy="1071062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understand present,</a:t>
            </a:r>
            <a:b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One must first understand past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13" y="3124796"/>
            <a:ext cx="4436340" cy="26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99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Archaeology of </a:t>
            </a:r>
            <a:r>
              <a:rPr lang="en-US" dirty="0"/>
              <a:t>Asynchrony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9746637"/>
              </p:ext>
            </p:extLst>
          </p:nvPr>
        </p:nvGraphicFramePr>
        <p:xfrm>
          <a:off x="185057" y="1886857"/>
          <a:ext cx="8740141" cy="382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Up Arrow 4"/>
          <p:cNvSpPr/>
          <p:nvPr/>
        </p:nvSpPr>
        <p:spPr bwMode="auto">
          <a:xfrm>
            <a:off x="7620000" y="2120900"/>
            <a:ext cx="1109255" cy="3360056"/>
          </a:xfrm>
          <a:prstGeom prst="up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000000"/>
                </a:solidFill>
              </a:rPr>
              <a:t>Time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674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Secret Sauce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3370987"/>
          </a:xfrm>
        </p:spPr>
        <p:txBody>
          <a:bodyPr/>
          <a:lstStyle/>
          <a:p>
            <a:endParaRPr lang="en-US" dirty="0" smtClean="0"/>
          </a:p>
          <a:p>
            <a:pPr algn="ctr"/>
            <a:r>
              <a:rPr lang="en-US" i="1" dirty="0" smtClean="0"/>
              <a:t>Company Confidential</a:t>
            </a:r>
          </a:p>
          <a:p>
            <a:endParaRPr lang="en-US" dirty="0" smtClean="0"/>
          </a:p>
          <a:p>
            <a:r>
              <a:rPr lang="en-US" dirty="0" smtClean="0"/>
              <a:t>Our application will: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Download a string from </a:t>
            </a:r>
            <a:r>
              <a:rPr lang="en-US" dirty="0" err="1"/>
              <a:t>t</a:t>
            </a:r>
            <a:r>
              <a:rPr lang="en-US" dirty="0" err="1" smtClean="0"/>
              <a:t>eh</a:t>
            </a:r>
            <a:r>
              <a:rPr lang="en-US" dirty="0" smtClean="0"/>
              <a:t> internets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Save it to a database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5543" y="3886200"/>
            <a:ext cx="1817914" cy="10887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00100" y="4449726"/>
            <a:ext cx="874528" cy="253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77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</a:t>
            </a:r>
            <a:r>
              <a:rPr lang="en-US" sz="2400" dirty="0">
                <a:latin typeface="Consolas" panose="020B0609020204030204" pitchFamily="49" charset="0"/>
              </a:rPr>
              <a:t>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4646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17358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event&lt;string</a:t>
            </a:r>
            <a:r>
              <a:rPr lang="en-US" sz="2400" dirty="0"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latin typeface="Consolas" panose="020B0609020204030204" pitchFamily="49" charset="0"/>
              </a:rPr>
              <a:t>DownloadCompleted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event&lt;void&gt; </a:t>
            </a:r>
            <a:r>
              <a:rPr lang="en-US" sz="2400" dirty="0" err="1">
                <a:latin typeface="Consolas" panose="020B0609020204030204" pitchFamily="49" charset="0"/>
              </a:rPr>
              <a:t>SaveCompleted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16237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1189177"/>
            <a:ext cx="8740142" cy="561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Consolas" panose="020B0609020204030204" pitchFamily="49" charset="0"/>
              </a:rPr>
              <a:t>event&lt;void&gt;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DownloadCompleted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SaveCompleted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203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491435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Have </a:t>
            </a:r>
            <a:r>
              <a:rPr lang="en-US" dirty="0"/>
              <a:t>to read code </a:t>
            </a:r>
            <a:r>
              <a:rPr lang="en-US" dirty="0" smtClean="0"/>
              <a:t>backwards.</a:t>
            </a:r>
          </a:p>
          <a:p>
            <a:endParaRPr lang="en-US" dirty="0"/>
          </a:p>
          <a:p>
            <a:r>
              <a:rPr lang="en-US" dirty="0" smtClean="0"/>
              <a:t>Manual </a:t>
            </a:r>
            <a:r>
              <a:rPr lang="en-US" dirty="0"/>
              <a:t>error </a:t>
            </a:r>
            <a:r>
              <a:rPr lang="en-US" dirty="0" smtClean="0"/>
              <a:t>handling.</a:t>
            </a:r>
          </a:p>
          <a:p>
            <a:endParaRPr lang="en-US" dirty="0"/>
          </a:p>
          <a:p>
            <a:r>
              <a:rPr lang="en-US" dirty="0" smtClean="0"/>
              <a:t>Deep nesting.</a:t>
            </a:r>
          </a:p>
          <a:p>
            <a:endParaRPr lang="en-US" dirty="0" smtClean="0"/>
          </a:p>
          <a:p>
            <a:r>
              <a:rPr lang="en-US" dirty="0" smtClean="0"/>
              <a:t>Non-trivial logic (loops, joins) require manual state machines.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96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543300"/>
            <a:ext cx="6629400" cy="331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7" y="0"/>
            <a:ext cx="6616147" cy="32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Callbacks / CPS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Download(callback&lt;string&gt;);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Save(string, callback&lt;void&gt;);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4699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(callback&lt;void&gt; callback)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callback(error =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callback(error =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8258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Callbacks / CPS: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4914359"/>
          </a:xfrm>
        </p:spPr>
        <p:txBody>
          <a:bodyPr/>
          <a:lstStyle/>
          <a:p>
            <a:endParaRPr lang="en-US" dirty="0" smtClean="0"/>
          </a:p>
          <a:p>
            <a:r>
              <a:rPr lang="en-US" strike="sngStrike" dirty="0" smtClean="0"/>
              <a:t>Have </a:t>
            </a:r>
            <a:r>
              <a:rPr lang="en-US" strike="sngStrike" dirty="0"/>
              <a:t>to read code </a:t>
            </a:r>
            <a:r>
              <a:rPr lang="en-US" strike="sngStrike" dirty="0" smtClean="0"/>
              <a:t>backwards.</a:t>
            </a:r>
          </a:p>
          <a:p>
            <a:endParaRPr lang="en-US" dirty="0"/>
          </a:p>
          <a:p>
            <a:r>
              <a:rPr lang="en-US" dirty="0" smtClean="0"/>
              <a:t>Manual </a:t>
            </a:r>
            <a:r>
              <a:rPr lang="en-US" dirty="0"/>
              <a:t>error </a:t>
            </a:r>
            <a:r>
              <a:rPr lang="en-US" dirty="0" smtClean="0"/>
              <a:t>handling.</a:t>
            </a:r>
          </a:p>
          <a:p>
            <a:endParaRPr lang="en-US" dirty="0"/>
          </a:p>
          <a:p>
            <a:r>
              <a:rPr lang="en-US" dirty="0" smtClean="0"/>
              <a:t>Deep nesting.</a:t>
            </a:r>
          </a:p>
          <a:p>
            <a:endParaRPr lang="en-US" dirty="0"/>
          </a:p>
          <a:p>
            <a:r>
              <a:rPr lang="en-US" dirty="0"/>
              <a:t>Non-trivial logic (loops, joins) require manual state machines.</a:t>
            </a:r>
          </a:p>
        </p:txBody>
      </p:sp>
    </p:spTree>
    <p:extLst>
      <p:ext uri="{BB962C8B-B14F-4D97-AF65-F5344CB8AC3E}">
        <p14:creationId xmlns:p14="http://schemas.microsoft.com/office/powerpoint/2010/main" val="2192738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769"/>
          </a:xfrm>
        </p:spPr>
        <p:txBody>
          <a:bodyPr/>
          <a:lstStyle/>
          <a:p>
            <a:r>
              <a:rPr lang="en-US" dirty="0" smtClean="0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447801"/>
            <a:ext cx="8363938" cy="502291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A “Future” represents a future value.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Futures complete exactly once, either with a value or with an error.</a:t>
            </a:r>
            <a:br>
              <a:rPr lang="en-US" sz="3200" dirty="0" smtClean="0"/>
            </a:br>
            <a:r>
              <a:rPr lang="en-US" sz="3200" dirty="0" smtClean="0"/>
              <a:t>Futures support continuations.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Futures are object representations of asynchronous operations.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Futures are monads.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3442" y="5257040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Task&lt;T&gt;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3441" y="5834742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Promise</a:t>
            </a:r>
          </a:p>
        </p:txBody>
      </p:sp>
    </p:spTree>
    <p:extLst>
      <p:ext uri="{BB962C8B-B14F-4D97-AF65-F5344CB8AC3E}">
        <p14:creationId xmlns:p14="http://schemas.microsoft.com/office/powerpoint/2010/main" val="2462222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769"/>
          </a:xfrm>
        </p:spPr>
        <p:txBody>
          <a:bodyPr/>
          <a:lstStyle/>
          <a:p>
            <a:r>
              <a:rPr lang="en-US" dirty="0" smtClean="0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447801"/>
            <a:ext cx="8363938" cy="281307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A “Future” can be </a:t>
            </a:r>
            <a:r>
              <a:rPr lang="en-US" sz="3200" i="1" dirty="0" smtClean="0"/>
              <a:t>anything</a:t>
            </a:r>
            <a:r>
              <a:rPr lang="en-US" i="1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File download</a:t>
            </a:r>
          </a:p>
          <a:p>
            <a:pPr lvl="1"/>
            <a:r>
              <a:rPr lang="en-US" sz="2800" dirty="0" smtClean="0"/>
              <a:t>Database write</a:t>
            </a:r>
          </a:p>
          <a:p>
            <a:pPr lvl="1"/>
            <a:r>
              <a:rPr lang="en-US" dirty="0" smtClean="0"/>
              <a:t>Timeout</a:t>
            </a:r>
            <a:endParaRPr lang="en-US" sz="2800" dirty="0" smtClean="0"/>
          </a:p>
          <a:p>
            <a:pPr lvl="1"/>
            <a:r>
              <a:rPr lang="en-US" dirty="0" smtClean="0"/>
              <a:t>“Join” of other futures</a:t>
            </a:r>
          </a:p>
          <a:p>
            <a:pPr lvl="1"/>
            <a:r>
              <a:rPr lang="en-US" dirty="0" smtClean="0"/>
              <a:t>Mutual exclusion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69" y="2329543"/>
            <a:ext cx="4853173" cy="33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8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Future&lt;string</a:t>
            </a:r>
            <a:r>
              <a:rPr lang="en-US" sz="2400" dirty="0">
                <a:latin typeface="Consolas" panose="020B0609020204030204" pitchFamily="49" charset="0"/>
              </a:rPr>
              <a:t>&gt; 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Future&lt;void</a:t>
            </a:r>
            <a:r>
              <a:rPr lang="en-US" sz="2400" dirty="0">
                <a:latin typeface="Consolas" panose="020B0609020204030204" pitchFamily="49" charset="0"/>
              </a:rPr>
              <a:t>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092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Future&lt;string</a:t>
            </a:r>
            <a:r>
              <a:rPr lang="en-US" sz="2400" dirty="0">
                <a:latin typeface="Consolas" panose="020B0609020204030204" pitchFamily="49" charset="0"/>
              </a:rPr>
              <a:t>&gt; 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Future&lt;void</a:t>
            </a:r>
            <a:r>
              <a:rPr lang="en-US" sz="2400" dirty="0">
                <a:latin typeface="Consolas" panose="020B0609020204030204" pitchFamily="49" charset="0"/>
              </a:rPr>
              <a:t>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417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return </a:t>
            </a:r>
            <a:r>
              <a:rPr lang="en-US" sz="2400" dirty="0">
                <a:latin typeface="Consolas" panose="020B0609020204030204" pitchFamily="49" charset="0"/>
              </a:rPr>
              <a:t>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.then(() =&gt; { return Log("done!"); });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44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5362430"/>
          </a:xfrm>
        </p:spPr>
        <p:txBody>
          <a:bodyPr/>
          <a:lstStyle/>
          <a:p>
            <a:endParaRPr lang="en-US" dirty="0" smtClean="0"/>
          </a:p>
          <a:p>
            <a:r>
              <a:rPr lang="en-US" strike="sngStrike" dirty="0" smtClean="0"/>
              <a:t>Have </a:t>
            </a:r>
            <a:r>
              <a:rPr lang="en-US" strike="sngStrike" dirty="0"/>
              <a:t>to read code </a:t>
            </a:r>
            <a:r>
              <a:rPr lang="en-US" strike="sngStrike" dirty="0" smtClean="0"/>
              <a:t>backwards.</a:t>
            </a:r>
          </a:p>
          <a:p>
            <a:endParaRPr lang="en-US" dirty="0"/>
          </a:p>
          <a:p>
            <a:r>
              <a:rPr lang="en-US" strike="sngStrike" dirty="0" smtClean="0"/>
              <a:t>Manual </a:t>
            </a:r>
            <a:r>
              <a:rPr lang="en-US" strike="sngStrike" dirty="0"/>
              <a:t>error </a:t>
            </a:r>
            <a:r>
              <a:rPr lang="en-US" strike="sngStrike" dirty="0" smtClean="0"/>
              <a:t>handling.</a:t>
            </a:r>
          </a:p>
          <a:p>
            <a:endParaRPr lang="en-US" dirty="0"/>
          </a:p>
          <a:p>
            <a:r>
              <a:rPr lang="en-US" strike="sngStrike" dirty="0" smtClean="0"/>
              <a:t>Deep</a:t>
            </a:r>
            <a:r>
              <a:rPr lang="en-US" dirty="0" smtClean="0"/>
              <a:t> Shallow nesting.</a:t>
            </a:r>
          </a:p>
          <a:p>
            <a:endParaRPr lang="en-US" dirty="0" smtClean="0"/>
          </a:p>
          <a:p>
            <a:r>
              <a:rPr lang="en-US" dirty="0"/>
              <a:t>Non-trivial logic (loops, joins) require </a:t>
            </a:r>
            <a:r>
              <a:rPr lang="en-US" strike="sngStrike" dirty="0"/>
              <a:t>manual state </a:t>
            </a:r>
            <a:r>
              <a:rPr lang="en-US" strike="sngStrike" dirty="0" smtClean="0"/>
              <a:t>machines</a:t>
            </a:r>
            <a:r>
              <a:rPr lang="en-US" dirty="0"/>
              <a:t> m</a:t>
            </a:r>
            <a:r>
              <a:rPr lang="en-US" dirty="0" smtClean="0"/>
              <a:t>ultiple </a:t>
            </a:r>
            <a:r>
              <a:rPr lang="en-US" dirty="0"/>
              <a:t>methods with spread-out </a:t>
            </a:r>
            <a:r>
              <a:rPr lang="en-US" dirty="0" smtClean="0"/>
              <a:t>semantics.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03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Future&lt;string</a:t>
            </a:r>
            <a:r>
              <a:rPr lang="en-US" sz="2400" dirty="0">
                <a:latin typeface="Consolas" panose="020B0609020204030204" pitchFamily="49" charset="0"/>
              </a:rPr>
              <a:t>&gt; 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Future&lt;void</a:t>
            </a:r>
            <a:r>
              <a:rPr lang="en-US" sz="2400" dirty="0">
                <a:latin typeface="Consolas" panose="020B0609020204030204" pitchFamily="49" charset="0"/>
              </a:rPr>
              <a:t>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await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await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48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</a:t>
            </a:r>
            <a:r>
              <a:rPr lang="en-US" sz="2400" dirty="0">
                <a:latin typeface="Consolas" panose="020B0609020204030204" pitchFamily="49" charset="0"/>
              </a:rPr>
              <a:t>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8336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4914359"/>
          </a:xfrm>
        </p:spPr>
        <p:txBody>
          <a:bodyPr/>
          <a:lstStyle/>
          <a:p>
            <a:endParaRPr lang="en-US" dirty="0" smtClean="0"/>
          </a:p>
          <a:p>
            <a:r>
              <a:rPr lang="en-US" strike="sngStrike" dirty="0" smtClean="0"/>
              <a:t>Have </a:t>
            </a:r>
            <a:r>
              <a:rPr lang="en-US" strike="sngStrike" dirty="0"/>
              <a:t>to read code </a:t>
            </a:r>
            <a:r>
              <a:rPr lang="en-US" strike="sngStrike" dirty="0" smtClean="0"/>
              <a:t>backwards.</a:t>
            </a:r>
          </a:p>
          <a:p>
            <a:endParaRPr lang="en-US" dirty="0"/>
          </a:p>
          <a:p>
            <a:r>
              <a:rPr lang="en-US" strike="sngStrike" dirty="0" smtClean="0"/>
              <a:t>Manual </a:t>
            </a:r>
            <a:r>
              <a:rPr lang="en-US" strike="sngStrike" dirty="0"/>
              <a:t>error </a:t>
            </a:r>
            <a:r>
              <a:rPr lang="en-US" strike="sngStrike" dirty="0" smtClean="0"/>
              <a:t>handling.</a:t>
            </a:r>
          </a:p>
          <a:p>
            <a:endParaRPr lang="en-US" dirty="0"/>
          </a:p>
          <a:p>
            <a:r>
              <a:rPr lang="en-US" strike="sngStrike" dirty="0" smtClean="0"/>
              <a:t>Deep nesting.</a:t>
            </a:r>
          </a:p>
          <a:p>
            <a:endParaRPr lang="en-US" dirty="0" smtClean="0"/>
          </a:p>
          <a:p>
            <a:r>
              <a:rPr lang="en-US" strike="sngStrike" dirty="0"/>
              <a:t>Non-trivial logic (loops, joins) require manual state </a:t>
            </a:r>
            <a:r>
              <a:rPr lang="en-US" strike="sngStrike" dirty="0" smtClean="0"/>
              <a:t>machines.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4550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119"/>
            <a:ext cx="9144000" cy="45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1189177"/>
            <a:ext cx="8740142" cy="4999638"/>
          </a:xfrm>
        </p:spPr>
        <p:txBody>
          <a:bodyPr/>
          <a:lstStyle/>
          <a:p>
            <a:r>
              <a:rPr lang="en-US" dirty="0" smtClean="0"/>
              <a:t>Asynchrony is concurrency without threads.</a:t>
            </a:r>
          </a:p>
          <a:p>
            <a:pPr lvl="1"/>
            <a:r>
              <a:rPr lang="en-US" dirty="0" smtClean="0"/>
              <a:t>Truly without threads. Not even OS or driver threads.</a:t>
            </a:r>
          </a:p>
          <a:p>
            <a:r>
              <a:rPr lang="en-US" dirty="0" smtClean="0"/>
              <a:t>Benefits of asynchrony:</a:t>
            </a:r>
          </a:p>
          <a:p>
            <a:pPr lvl="1"/>
            <a:r>
              <a:rPr lang="en-US" dirty="0" smtClean="0"/>
              <a:t>Responsiveness for clients (especially mobile).</a:t>
            </a:r>
          </a:p>
          <a:p>
            <a:pPr lvl="1"/>
            <a:r>
              <a:rPr lang="en-US" dirty="0" smtClean="0"/>
              <a:t>Scalability for servers (especially cloud).</a:t>
            </a:r>
          </a:p>
          <a:p>
            <a:r>
              <a:rPr lang="en-US" dirty="0" smtClean="0"/>
              <a:t>But asynchrony is hard.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r>
              <a:rPr lang="en-US" dirty="0" smtClean="0"/>
              <a:t>Languages are adopting async to make asynchrony easier</a:t>
            </a:r>
            <a:r>
              <a:rPr lang="en-US" dirty="0" smtClean="0"/>
              <a:t>.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Lunchtime; I’m Hungry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89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29" y="1103070"/>
            <a:ext cx="3129100" cy="3981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929" y="3296644"/>
            <a:ext cx="2912785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forth and be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1785" y="5084851"/>
            <a:ext cx="3003707" cy="346249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900" dirty="0"/>
              <a:t>Image from </a:t>
            </a:r>
            <a:r>
              <a:rPr lang="en-US" sz="900" dirty="0" err="1"/>
              <a:t>Etsy</a:t>
            </a:r>
            <a:r>
              <a:rPr lang="en-US" sz="900" dirty="0"/>
              <a:t> user </a:t>
            </a:r>
            <a:r>
              <a:rPr lang="en-US" sz="900" dirty="0" err="1"/>
              <a:t>Rosewine</a:t>
            </a:r>
            <a:r>
              <a:rPr lang="en-US" sz="900" dirty="0"/>
              <a:t>;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243594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2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89" y="0"/>
            <a:ext cx="522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1564601"/>
            <a:ext cx="8740142" cy="3728798"/>
          </a:xfrm>
        </p:spPr>
        <p:txBody>
          <a:bodyPr/>
          <a:lstStyle/>
          <a:p>
            <a:r>
              <a:rPr lang="en-US" dirty="0" smtClean="0"/>
              <a:t>The Async 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6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1564601"/>
            <a:ext cx="8740142" cy="3728798"/>
          </a:xfrm>
        </p:spPr>
        <p:txBody>
          <a:bodyPr/>
          <a:lstStyle/>
          <a:p>
            <a:r>
              <a:rPr lang="en-US" dirty="0" smtClean="0"/>
              <a:t>The Async </a:t>
            </a:r>
            <a:r>
              <a:rPr lang="en-US" strike="sngStrike" dirty="0" smtClean="0"/>
              <a:t>Revolution</a:t>
            </a:r>
            <a:r>
              <a:rPr lang="en-US" dirty="0" smtClean="0"/>
              <a:t> Invasion?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Microsoft">
  <a:themeElements>
    <a:clrScheme name="Custom 1">
      <a:dk1>
        <a:srgbClr val="505050"/>
      </a:dk1>
      <a:lt1>
        <a:srgbClr val="FFFFFF"/>
      </a:lt1>
      <a:dk2>
        <a:srgbClr val="00518E"/>
      </a:dk2>
      <a:lt2>
        <a:srgbClr val="9DD7FC"/>
      </a:lt2>
      <a:accent1>
        <a:srgbClr val="0072C6"/>
      </a:accent1>
      <a:accent2>
        <a:srgbClr val="258244"/>
      </a:accent2>
      <a:accent3>
        <a:srgbClr val="F15628"/>
      </a:accent3>
      <a:accent4>
        <a:srgbClr val="442359"/>
      </a:accent4>
      <a:accent5>
        <a:srgbClr val="B4009E"/>
      </a:accent5>
      <a:accent6>
        <a:srgbClr val="F47836"/>
      </a:accent6>
      <a:hlink>
        <a:srgbClr val="00518E"/>
      </a:hlink>
      <a:folHlink>
        <a:srgbClr val="00518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18451</TotalTime>
  <Words>2600</Words>
  <Application>Microsoft Office PowerPoint</Application>
  <PresentationFormat>On-screen Show (4:3)</PresentationFormat>
  <Paragraphs>472</Paragraphs>
  <Slides>51</Slides>
  <Notes>41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Consolas</vt:lpstr>
      <vt:lpstr>Segoe UI</vt:lpstr>
      <vt:lpstr>Segoe UI Light</vt:lpstr>
      <vt:lpstr>Wingdings</vt:lpstr>
      <vt:lpstr>Microsoft</vt:lpstr>
      <vt:lpstr>VS11_Beta_Template_Dark_16x9</vt:lpstr>
      <vt:lpstr>1_VS11_Beta_Template_Dark_16x9</vt:lpstr>
      <vt:lpstr>Async Everywhere!</vt:lpstr>
      <vt:lpstr>Who is this guy?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Async Revolution</vt:lpstr>
      <vt:lpstr>The Async Revolution Invasion?</vt:lpstr>
      <vt:lpstr>Async Invasion Timeline</vt:lpstr>
      <vt:lpstr>Taking over the world! (TIOBE)</vt:lpstr>
      <vt:lpstr>Taking over the world! (PYPL)</vt:lpstr>
      <vt:lpstr>PowerPoint Presentation</vt:lpstr>
      <vt:lpstr>Terminology</vt:lpstr>
      <vt:lpstr>What’s “Asynchrony”?</vt:lpstr>
      <vt:lpstr>The Concurrent Universe</vt:lpstr>
      <vt:lpstr>PowerPoint Presentation</vt:lpstr>
      <vt:lpstr>Trigger Warning</vt:lpstr>
      <vt:lpstr>Trigger Warning</vt:lpstr>
      <vt:lpstr>Asynchronous (Nonblocking)</vt:lpstr>
      <vt:lpstr>Synchronous (Blocking)</vt:lpstr>
      <vt:lpstr>Mind: Blown</vt:lpstr>
      <vt:lpstr>Mind: Blown</vt:lpstr>
      <vt:lpstr>Asynchrony, What Is It Good For?</vt:lpstr>
      <vt:lpstr>Bringin’ It Home</vt:lpstr>
      <vt:lpstr>Keepin’ It Real</vt:lpstr>
      <vt:lpstr>Kickin’ It Old School</vt:lpstr>
      <vt:lpstr>Diggin’ That Hip Asynchrony</vt:lpstr>
      <vt:lpstr>It Ain’t All Fly, Tho</vt:lpstr>
      <vt:lpstr>Async is Dyno-Mite!</vt:lpstr>
      <vt:lpstr>Summary So Far</vt:lpstr>
      <vt:lpstr>Async as a Language Feature</vt:lpstr>
      <vt:lpstr>Today’s Fortune Cookie</vt:lpstr>
      <vt:lpstr>Archaeology of Asynchrony</vt:lpstr>
      <vt:lpstr>Example Secret Sauce</vt:lpstr>
      <vt:lpstr>Synchronous</vt:lpstr>
      <vt:lpstr>Events</vt:lpstr>
      <vt:lpstr>Events</vt:lpstr>
      <vt:lpstr>Events: Problems</vt:lpstr>
      <vt:lpstr>Callbacks / CPS</vt:lpstr>
      <vt:lpstr>Callbacks / CPS: Problems</vt:lpstr>
      <vt:lpstr>The Breakthrough: Futures</vt:lpstr>
      <vt:lpstr>The Breakthrough: Futures</vt:lpstr>
      <vt:lpstr>Futures</vt:lpstr>
      <vt:lpstr>Futures</vt:lpstr>
      <vt:lpstr>Futures: Problems</vt:lpstr>
      <vt:lpstr>Async</vt:lpstr>
      <vt:lpstr>Synchronous</vt:lpstr>
      <vt:lpstr>Async: Problems</vt:lpstr>
      <vt:lpstr>It’s Lunchtime; I’m Hungry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364</cp:revision>
  <dcterms:created xsi:type="dcterms:W3CDTF">2013-02-28T01:41:02Z</dcterms:created>
  <dcterms:modified xsi:type="dcterms:W3CDTF">2016-01-07T15:57:29Z</dcterms:modified>
</cp:coreProperties>
</file>